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1.xml" ContentType="application/inkml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95" r:id="rId3"/>
    <p:sldId id="289" r:id="rId4"/>
    <p:sldId id="294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7" r:id="rId16"/>
    <p:sldId id="306" r:id="rId17"/>
    <p:sldId id="308" r:id="rId18"/>
    <p:sldId id="309" r:id="rId19"/>
    <p:sldId id="310" r:id="rId20"/>
    <p:sldId id="311" r:id="rId21"/>
    <p:sldId id="313" r:id="rId22"/>
    <p:sldId id="312" r:id="rId23"/>
    <p:sldId id="314" r:id="rId24"/>
    <p:sldId id="315" r:id="rId25"/>
    <p:sldId id="316" r:id="rId26"/>
    <p:sldId id="317" r:id="rId27"/>
    <p:sldId id="318" r:id="rId28"/>
    <p:sldId id="319" r:id="rId29"/>
    <p:sldId id="320" r:id="rId30"/>
    <p:sldId id="321" r:id="rId31"/>
    <p:sldId id="322" r:id="rId32"/>
    <p:sldId id="323" r:id="rId3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55" autoAdjust="0"/>
    <p:restoredTop sz="94679" autoAdjust="0"/>
  </p:normalViewPr>
  <p:slideViewPr>
    <p:cSldViewPr snapToGrid="0" snapToObjects="1">
      <p:cViewPr varScale="1">
        <p:scale>
          <a:sx n="88" d="100"/>
          <a:sy n="88" d="100"/>
        </p:scale>
        <p:origin x="-1282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5.xml"/><Relationship Id="rId1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AF4EA-2E57-834F-882E-E0B2855B5051}" type="datetime1">
              <a:rPr lang="it-IT" smtClean="0"/>
              <a:t>24/03/2020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88C5D-850D-9E42-8DA9-008D8E1773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1615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55.81395" units="1/cm"/>
          <inkml:channelProperty channel="Y" name="resolution" value="55.95855" units="1/cm"/>
        </inkml:channelProperties>
      </inkml:inkSource>
      <inkml:timestamp xml:id="ts0" timeString="2020-03-24T17:42:47.4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11606 14817,'-17'0,"17"-18,-18 18,-17 0,17 0,1 0,-1 0,0 0,1 0,-1 0,0 0,1 0,-1 0,0 0,1 0,-1 0,1 0,-1 18,0-18,18 17,0 1,0 0,0-1,0 1,0-1,0 1,0 0,18-18,0 17,-1-17,1 0,-1 0,1 0,-18 18,18-18,-1 0,1 0,0 0,-1 0,1 18,0-18,-1 0,1 0,-1 0,1 17,0-17,-18 18,17-18,1 0</inkml:trace>
  <inkml:trace contextRef="#ctx0" brushRef="#br0" timeOffset="1609.2235">11765 14834,'18'0,"-18"18,17-18,-17 35,18-17,-18-1,0 1,0 0,0-1,18-17,-18 18,0 0,17-18,-17 17,0 1,0 0,0-1,0 1,0 0,0-1,18-17</inkml:trace>
  <inkml:trace contextRef="#ctx0" brushRef="#br0" timeOffset="3419.6463">11783 14799,'17'0,"1"0,0 0,-1 0,1 0,17 0,-17 0,0 0,-1 0,1 0,-1 0,-17 18,18-18,-18 17,18-17,-18 18,0 0,0-1,0 1,0-1,0 1,0 0,-18-18,0 0,-17 0,18 0,-1 0,0 0</inkml:trace>
  <inkml:trace contextRef="#ctx0" brushRef="#br0" timeOffset="5013.1086">12188 14870,'0'17,"0"18,0-17,0 17,0-17,0 17,0-17,0 0,0-1,0 1,0 0,0-1,0 1,0-1</inkml:trace>
  <inkml:trace contextRef="#ctx0" brushRef="#br0" timeOffset="6709.4605">12188 14746,'18'0,"0"0,17 0,-17 0,-1 0,1 0,0 0,-1 18,18-1,-17-17,0 18,-1-18,1 18,-18-1,18 1,-1-18,-17 18,18-1,-18 1,0-1,-18-17,1 0,-1 0,0 18,1-18,-1 0,0 0,1 18,-1-18,1 0,-1 0</inkml:trace>
  <inkml:trace contextRef="#ctx0" brushRef="#br0" timeOffset="8224.2209">12965 14905,'-18'17,"18"1,0 0,0-1,0 1,0 0,0-1,0 1,0 0,0-1,0 1,0 0,0-1,0 1</inkml:trace>
  <inkml:trace contextRef="#ctx0" brushRef="#br0" timeOffset="10391.3821">12912 15046,'0'0,"17"0,1 0,0 0,-1 0,1 0,-1 0,1 0,0 0,-1 0,1 0,0 0,-1 0,-17-18,-17 18,-1 0,0 0,1 0,-1 0,0 0,1 0,-1 0,1 0,17-17,-18 17,0 0,1 0,-1 0,0 0,1 0,-1 0,0 0,1 0,-1 0,1 0,17-18</inkml:trace>
  <inkml:trace contextRef="#ctx0" brushRef="#br0" timeOffset="13150.6489">13441 15169,'0'-17,"0"-1,0 1,0-1,-18 18,18-18,0 1,0-1,0 0,0 1,0-1,0 0,0 1,0-1,0 0,0 1,0-1,0 1,0-1,0 36,18-1,-1-17,-17 18,36 17,-19-35,19 18,-19-1,1 19,0-36,-1 17,1 1,-1 17,-17-17,18-18,-18 18,18-1,-1 1,-17-1,18-17,-18 18,0-36,0 1,0-1,0 1,0-1,-18 0,18 1,0-1,0 0,0 1,0-1,0 0,0-17,0 0,0 17,0 1,0-1,0 0,0 1,0-1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8A6EB-828A-CA4D-AC94-01075CD55304}" type="datetime1">
              <a:rPr lang="it-IT" smtClean="0"/>
              <a:t>24/03/2020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BC49-6158-9E47-98E6-BC0942A777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7971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817581"/>
            <a:ext cx="2057400" cy="5308582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817581"/>
            <a:ext cx="6019800" cy="530858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629652"/>
            <a:ext cx="8229600" cy="1143000"/>
          </a:xfrm>
        </p:spPr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955214"/>
            <a:ext cx="8229600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48544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485446"/>
            <a:ext cx="28956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485446"/>
            <a:ext cx="2133600" cy="365125"/>
          </a:xfrm>
        </p:spPr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76103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36851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76103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36851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843211"/>
            <a:ext cx="3008313" cy="10756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843212"/>
            <a:ext cx="5111750" cy="541774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2005262"/>
            <a:ext cx="3008313" cy="42556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967566"/>
            <a:ext cx="5486400" cy="5503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882127"/>
            <a:ext cx="5486400" cy="39960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541176"/>
            <a:ext cx="5486400" cy="7816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6619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901424"/>
            <a:ext cx="8229600" cy="435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7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7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7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2.png"/><Relationship Id="rId4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wav"/><Relationship Id="rId2" Type="http://schemas.microsoft.com/office/2007/relationships/media" Target="../media/media22.wav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wav"/><Relationship Id="rId2" Type="http://schemas.microsoft.com/office/2007/relationships/media" Target="../media/media23.wav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wav"/><Relationship Id="rId2" Type="http://schemas.microsoft.com/office/2007/relationships/media" Target="../media/media24.wav"/><Relationship Id="rId1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wav"/><Relationship Id="rId1" Type="http://schemas.microsoft.com/office/2007/relationships/media" Target="../media/media25.wav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wav"/><Relationship Id="rId7" Type="http://schemas.openxmlformats.org/officeDocument/2006/relationships/image" Target="../media/image2.png"/><Relationship Id="rId2" Type="http://schemas.microsoft.com/office/2007/relationships/media" Target="../media/media26.wav"/><Relationship Id="rId1" Type="http://schemas.openxmlformats.org/officeDocument/2006/relationships/tags" Target="../tags/tag9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wav"/><Relationship Id="rId1" Type="http://schemas.microsoft.com/office/2007/relationships/media" Target="../media/media27.wav"/><Relationship Id="rId6" Type="http://schemas.openxmlformats.org/officeDocument/2006/relationships/image" Target="../media/image2.png"/><Relationship Id="rId5" Type="http://schemas.openxmlformats.org/officeDocument/2006/relationships/image" Target="../media/image16.emf"/><Relationship Id="rId4" Type="http://schemas.openxmlformats.org/officeDocument/2006/relationships/customXml" Target="../ink/ink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wav"/><Relationship Id="rId2" Type="http://schemas.microsoft.com/office/2007/relationships/media" Target="../media/media28.wav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image" Target="../media/image17.jpeg"/><Relationship Id="rId4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9.wav"/><Relationship Id="rId1" Type="http://schemas.microsoft.com/office/2007/relationships/media" Target="../media/media29.wav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0.wav"/><Relationship Id="rId7" Type="http://schemas.openxmlformats.org/officeDocument/2006/relationships/image" Target="../media/image5.png"/><Relationship Id="rId2" Type="http://schemas.openxmlformats.org/officeDocument/2006/relationships/tags" Target="../tags/tag1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0.wav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1.wav"/><Relationship Id="rId1" Type="http://schemas.microsoft.com/office/2007/relationships/media" Target="../media/media31.wav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2.wav"/><Relationship Id="rId1" Type="http://schemas.microsoft.com/office/2007/relationships/media" Target="../media/media32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6.wav"/><Relationship Id="rId7" Type="http://schemas.openxmlformats.org/officeDocument/2006/relationships/oleObject" Target="../embeddings/oleObject1.bin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2.png"/><Relationship Id="rId4" Type="http://schemas.openxmlformats.org/officeDocument/2006/relationships/audio" Target="../media/media6.wav"/><Relationship Id="rId9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2" Type="http://schemas.microsoft.com/office/2007/relationships/media" Target="../media/media8.wav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av"/><Relationship Id="rId2" Type="http://schemas.microsoft.com/office/2007/relationships/media" Target="../media/media9.wav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CORSO DI ARCHITETTURA DEGLI ELABORATORI II</a:t>
            </a:r>
            <a:b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A.A. </a:t>
            </a:r>
            <a:r>
              <a:rPr lang="en-GB" b="1" kern="0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2019-2020</a:t>
            </a:r>
            <a:endParaRPr lang="en-GB" b="1" kern="0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Docente</a:t>
            </a:r>
            <a:r>
              <a:rPr lang="en-US" dirty="0" smtClean="0"/>
              <a:t>: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Silvestro</a:t>
            </a:r>
            <a:r>
              <a:rPr lang="en-US" dirty="0" smtClean="0"/>
              <a:t> Roberto </a:t>
            </a:r>
            <a:r>
              <a:rPr lang="en-US" dirty="0" err="1" smtClean="0"/>
              <a:t>Poccia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27"/>
    </mc:Choice>
    <mc:Fallback>
      <p:transition spd="slow" advTm="21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392" y="965723"/>
            <a:ext cx="4242759" cy="1033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1390114"/>
            <a:ext cx="3440502" cy="3376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9" descr="sottocicliMP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4982775"/>
            <a:ext cx="2465388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5"/>
          <p:cNvSpPr/>
          <p:nvPr/>
        </p:nvSpPr>
        <p:spPr>
          <a:xfrm>
            <a:off x="4684144" y="2759347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r>
              <a:rPr lang="it-IT" b="1" i="1" dirty="0"/>
              <a:t>CASO </a:t>
            </a:r>
            <a:r>
              <a:rPr lang="it-IT" b="1" i="1" dirty="0" smtClean="0"/>
              <a:t>Non SALTO: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 smtClean="0"/>
              <a:t>JAM </a:t>
            </a:r>
            <a:r>
              <a:rPr lang="en-US" b="1" i="1" dirty="0"/>
              <a:t>= 000: </a:t>
            </a:r>
            <a:endParaRPr lang="en-US" b="1" i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b="1" i="1" dirty="0" smtClean="0"/>
              <a:t>MPC </a:t>
            </a:r>
            <a:r>
              <a:rPr lang="en-US" b="1" i="1" dirty="0"/>
              <a:t>= NEXT_ADDRESS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7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01"/>
    </mc:Choice>
    <mc:Fallback>
      <p:transition spd="slow" advTm="21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392" y="965723"/>
            <a:ext cx="4242759" cy="1033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1390114"/>
            <a:ext cx="3440502" cy="3376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9" descr="sottocicliMP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4982775"/>
            <a:ext cx="2465388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5"/>
          <p:cNvSpPr/>
          <p:nvPr/>
        </p:nvSpPr>
        <p:spPr>
          <a:xfrm>
            <a:off x="4088324" y="2431543"/>
            <a:ext cx="4572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r>
              <a:rPr lang="it-IT" b="1" i="1" dirty="0"/>
              <a:t>CASO </a:t>
            </a:r>
            <a:r>
              <a:rPr lang="it-IT" b="1" i="1" dirty="0" smtClean="0"/>
              <a:t>SALTO CONDIZIONATO DA Z E N: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dirty="0" smtClean="0"/>
              <a:t>JAM </a:t>
            </a:r>
            <a:r>
              <a:rPr lang="en-US" b="1" i="1" dirty="0"/>
              <a:t>= 0XX: JAMN o JAMZ </a:t>
            </a:r>
            <a:r>
              <a:rPr lang="en-US" b="1" i="1" dirty="0" err="1"/>
              <a:t>sono</a:t>
            </a:r>
            <a:r>
              <a:rPr lang="en-US" b="1" i="1" dirty="0"/>
              <a:t> </a:t>
            </a:r>
            <a:r>
              <a:rPr lang="en-US" b="1" i="1" dirty="0" err="1"/>
              <a:t>pari</a:t>
            </a:r>
            <a:r>
              <a:rPr lang="en-US" b="1" i="1" dirty="0"/>
              <a:t> a 1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MPC[0 -7] = NEXT_ADDRESS[0 -7] 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MPC[8] = NEXT_ADDRESS[8] OR (JAMZ &amp; Z) OR (JAMN &amp; N</a:t>
            </a:r>
            <a:r>
              <a:rPr lang="en-US" b="1" i="1" dirty="0" smtClean="0"/>
              <a:t>)</a:t>
            </a:r>
          </a:p>
          <a:p>
            <a:endParaRPr lang="en-US" b="1" i="1" dirty="0" smtClean="0"/>
          </a:p>
          <a:p>
            <a:r>
              <a:rPr lang="en-US" b="1" i="1" dirty="0" smtClean="0"/>
              <a:t>		OSSERVAZIONE</a:t>
            </a:r>
          </a:p>
          <a:p>
            <a:r>
              <a:rPr lang="en-GB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 </a:t>
            </a:r>
            <a:r>
              <a:rPr lang="en-GB" i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solito</a:t>
            </a:r>
            <a:r>
              <a:rPr lang="en-GB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 </a:t>
            </a:r>
            <a:r>
              <a:rPr lang="en-GB" i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questo</a:t>
            </a:r>
            <a:r>
              <a:rPr lang="en-GB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i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caso</a:t>
            </a:r>
            <a:r>
              <a:rPr lang="en-GB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NEXT-ADDRESS[8]=</a:t>
            </a:r>
            <a:r>
              <a:rPr lang="en-GB" i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US" dirty="0"/>
          </a:p>
          <a:p>
            <a:r>
              <a:rPr lang="it-IT" b="1" i="1" dirty="0"/>
              <a:t>Impostare MPC[8] a 1, equivale ad aggiungere 28x 1 = 256 (oppure 0x100) all’indirizzo di MPC, assumendo che NEXT_ADDRESS sia &lt;= di 0xFF (cioè 255)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0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532"/>
    </mc:Choice>
    <mc:Fallback>
      <p:transition spd="slow" advTm="86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392" y="965723"/>
            <a:ext cx="4242759" cy="1033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1390114"/>
            <a:ext cx="3440502" cy="3376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9" descr="sottocicliMPC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8" y="4982775"/>
            <a:ext cx="2465388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5"/>
          <p:cNvSpPr/>
          <p:nvPr/>
        </p:nvSpPr>
        <p:spPr>
          <a:xfrm>
            <a:off x="4088324" y="2431543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b="1" i="1" dirty="0" smtClean="0"/>
              <a:t>CASO SALTO INCONDIZIONATO</a:t>
            </a:r>
          </a:p>
          <a:p>
            <a:r>
              <a:rPr lang="it-IT" b="1" i="1" dirty="0" smtClean="0"/>
              <a:t>(</a:t>
            </a:r>
            <a:r>
              <a:rPr lang="en-GB" altLang="en-US" i="1" dirty="0">
                <a:solidFill>
                  <a:srgbClr val="00B050"/>
                </a:solidFill>
                <a:cs typeface="Times New Roman" pitchFamily="18" charset="0"/>
              </a:rPr>
              <a:t>Salto a </a:t>
            </a:r>
            <a:r>
              <a:rPr lang="en-GB" altLang="en-US" i="1" dirty="0" err="1">
                <a:solidFill>
                  <a:srgbClr val="00B050"/>
                </a:solidFill>
                <a:cs typeface="Times New Roman" pitchFamily="18" charset="0"/>
              </a:rPr>
              <a:t>molte</a:t>
            </a:r>
            <a:r>
              <a:rPr lang="en-GB" altLang="en-US" i="1" dirty="0">
                <a:solidFill>
                  <a:srgbClr val="00B050"/>
                </a:solidFill>
                <a:cs typeface="Times New Roman" pitchFamily="18" charset="0"/>
              </a:rPr>
              <a:t> vie (come switch – case in </a:t>
            </a:r>
            <a:r>
              <a:rPr lang="en-GB" altLang="en-US" i="1" dirty="0" smtClean="0">
                <a:solidFill>
                  <a:srgbClr val="00B050"/>
                </a:solidFill>
                <a:cs typeface="Times New Roman" pitchFamily="18" charset="0"/>
              </a:rPr>
              <a:t>C)</a:t>
            </a:r>
            <a:r>
              <a:rPr lang="it-IT" b="1" i="1" dirty="0" smtClean="0"/>
              <a:t>):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JAM = 100: JMPC = 1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MPC[0-7]= MBROR NEXT-ADDRESS[0-7]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1" i="1" dirty="0"/>
              <a:t>MPC[8] = NEXT_ADDRESS[8]</a:t>
            </a:r>
            <a:endParaRPr lang="en-US" b="1" i="1" dirty="0" smtClean="0"/>
          </a:p>
          <a:p>
            <a:r>
              <a:rPr lang="en-US" b="1" i="1" dirty="0" smtClean="0"/>
              <a:t>		OSSERVAZIONE</a:t>
            </a:r>
          </a:p>
          <a:p>
            <a:r>
              <a:rPr lang="en-GB" altLang="en-US" i="1" dirty="0">
                <a:solidFill>
                  <a:srgbClr val="7030A0"/>
                </a:solidFill>
              </a:rPr>
              <a:t>di </a:t>
            </a:r>
            <a:r>
              <a:rPr lang="en-GB" altLang="en-US" i="1" dirty="0" err="1">
                <a:solidFill>
                  <a:srgbClr val="7030A0"/>
                </a:solidFill>
              </a:rPr>
              <a:t>solito</a:t>
            </a:r>
            <a:r>
              <a:rPr lang="en-GB" altLang="en-US" i="1" dirty="0">
                <a:solidFill>
                  <a:srgbClr val="7030A0"/>
                </a:solidFill>
              </a:rPr>
              <a:t> in </a:t>
            </a:r>
            <a:r>
              <a:rPr lang="en-GB" altLang="en-US" i="1" dirty="0" err="1">
                <a:solidFill>
                  <a:srgbClr val="7030A0"/>
                </a:solidFill>
              </a:rPr>
              <a:t>questo</a:t>
            </a:r>
            <a:r>
              <a:rPr lang="en-GB" altLang="en-US" i="1" dirty="0">
                <a:solidFill>
                  <a:srgbClr val="7030A0"/>
                </a:solidFill>
              </a:rPr>
              <a:t> </a:t>
            </a:r>
            <a:r>
              <a:rPr lang="en-GB" altLang="en-US" i="1" dirty="0" err="1">
                <a:solidFill>
                  <a:srgbClr val="7030A0"/>
                </a:solidFill>
              </a:rPr>
              <a:t>caso</a:t>
            </a:r>
            <a:r>
              <a:rPr lang="en-GB" altLang="en-US" i="1" dirty="0">
                <a:solidFill>
                  <a:srgbClr val="7030A0"/>
                </a:solidFill>
              </a:rPr>
              <a:t> NEXT-ADDRESS[0-7]=0</a:t>
            </a:r>
            <a:endParaRPr lang="it-IT" altLang="en-US" i="1" dirty="0">
              <a:solidFill>
                <a:srgbClr val="7030A0"/>
              </a:solidFill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47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87"/>
    </mc:Choice>
    <mc:Fallback>
      <p:transition spd="slow" advTm="45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2014395" y="866894"/>
            <a:ext cx="25426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Riassumendo</a:t>
            </a:r>
            <a:endParaRPr lang="en-US" sz="28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60" y="1627457"/>
            <a:ext cx="78486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60" y="2868223"/>
            <a:ext cx="7448550" cy="170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60" y="4853556"/>
            <a:ext cx="7410450" cy="149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8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814"/>
    </mc:Choice>
    <mc:Fallback>
      <p:transition spd="slow" advTm="108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2014395" y="866894"/>
            <a:ext cx="3079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smtClean="0">
                <a:latin typeface="Arial" charset="0"/>
              </a:rPr>
              <a:t>Come </a:t>
            </a:r>
            <a:r>
              <a:rPr lang="en-GB" altLang="en-US" sz="2800" b="1" dirty="0" err="1" smtClean="0">
                <a:latin typeface="Arial" charset="0"/>
              </a:rPr>
              <a:t>Funziona</a:t>
            </a:r>
            <a:r>
              <a:rPr lang="en-GB" altLang="en-US" sz="2800" b="1" dirty="0" smtClean="0">
                <a:latin typeface="Arial" charset="0"/>
              </a:rPr>
              <a:t>?</a:t>
            </a:r>
            <a:endParaRPr lang="en-US" sz="2800" dirty="0"/>
          </a:p>
        </p:txBody>
      </p:sp>
      <p:sp>
        <p:nvSpPr>
          <p:cNvPr id="2" name="Rettangolo 1"/>
          <p:cNvSpPr/>
          <p:nvPr/>
        </p:nvSpPr>
        <p:spPr>
          <a:xfrm>
            <a:off x="422694" y="1583273"/>
            <a:ext cx="7392838" cy="416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</a:pPr>
            <a:r>
              <a:rPr lang="it-IT" altLang="en-US" b="1" dirty="0">
                <a:solidFill>
                  <a:srgbClr val="000099"/>
                </a:solidFill>
                <a:cs typeface="Times New Roman" pitchFamily="18" charset="0"/>
              </a:rPr>
              <a:t>Ogni microistruzione contiene un indirizzo nel campo NEXT-ADDRESS 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(9 bit) </a:t>
            </a:r>
            <a:r>
              <a:rPr lang="it-IT" altLang="en-US" b="1" dirty="0">
                <a:solidFill>
                  <a:srgbClr val="000099"/>
                </a:solidFill>
                <a:cs typeface="Times New Roman" pitchFamily="18" charset="0"/>
              </a:rPr>
              <a:t>che può essere modificato in funzione dei valori assunti dal campo JAM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dirty="0">
                <a:solidFill>
                  <a:srgbClr val="000099"/>
                </a:solidFill>
                <a:cs typeface="Times New Roman" pitchFamily="18" charset="0"/>
              </a:rPr>
              <a:t>(3 bit: JMPC, JAMZ, JAMN)</a:t>
            </a:r>
            <a:endParaRPr lang="it-IT" altLang="en-US" dirty="0">
              <a:solidFill>
                <a:srgbClr val="000099"/>
              </a:solidFill>
              <a:cs typeface="Times New Roman" pitchFamily="18" charset="0"/>
            </a:endParaRP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Char char="–"/>
            </a:pP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JAM = 000: NEXT-ADDRESS contiene l’indirizzo della microistruzione </a:t>
            </a:r>
            <a:r>
              <a:rPr lang="it-IT" altLang="en-US" i="1" dirty="0" err="1">
                <a:solidFill>
                  <a:srgbClr val="000099"/>
                </a:solidFill>
                <a:cs typeface="Times New Roman" pitchFamily="18" charset="0"/>
              </a:rPr>
              <a:t>succes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s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iva</a:t>
            </a: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Char char="–"/>
            </a:pP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JAM = 0XX: il bit più alto di NEXT-ADDRESS </a:t>
            </a:r>
            <a:r>
              <a:rPr lang="it-IT" altLang="en-US" i="1" dirty="0">
                <a:solidFill>
                  <a:srgbClr val="000099"/>
                </a:solidFill>
                <a:cs typeface="Arial" charset="0"/>
              </a:rPr>
              <a:t>è</a:t>
            </a:r>
            <a:r>
              <a:rPr lang="en-GB" altLang="en-US" i="1" dirty="0">
                <a:solidFill>
                  <a:srgbClr val="000099"/>
                </a:solidFill>
                <a:cs typeface="Arial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posto in or con N 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e/o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 Z come indicato dai bit XX</a:t>
            </a:r>
          </a:p>
          <a:p>
            <a:pPr lvl="2">
              <a:lnSpc>
                <a:spcPct val="90000"/>
              </a:lnSpc>
              <a:spcBef>
                <a:spcPct val="50000"/>
              </a:spcBef>
              <a:buFontTx/>
              <a:buChar char="•"/>
            </a:pP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MPC[8]=NEXT-ADDRESS[8] OR (JAMZ &amp; Z) OR (JAMN &amp; N)</a:t>
            </a:r>
          </a:p>
          <a:p>
            <a:pPr lvl="1">
              <a:lnSpc>
                <a:spcPct val="90000"/>
              </a:lnSpc>
              <a:spcBef>
                <a:spcPct val="50000"/>
              </a:spcBef>
              <a:buFontTx/>
              <a:buChar char="–"/>
            </a:pP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JAM=100: MPC = MBR OR NEXT-ADDRESS (bit per bit da 0 a 7)</a:t>
            </a:r>
          </a:p>
          <a:p>
            <a:pPr lvl="2">
              <a:lnSpc>
                <a:spcPct val="90000"/>
              </a:lnSpc>
              <a:spcBef>
                <a:spcPct val="50000"/>
              </a:spcBef>
              <a:buFontTx/>
              <a:buChar char="•"/>
            </a:pP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Normalmente in questo caso i bit 0-7 di NEXT-ADDRESS sono a zero mentre </a:t>
            </a:r>
            <a:r>
              <a:rPr lang="en-GB" altLang="en-US" i="1" dirty="0" err="1">
                <a:solidFill>
                  <a:srgbClr val="000099"/>
                </a:solidFill>
                <a:cs typeface="Times New Roman" pitchFamily="18" charset="0"/>
              </a:rPr>
              <a:t>il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 bit 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i="1" dirty="0" err="1">
                <a:solidFill>
                  <a:srgbClr val="000099"/>
                </a:solidFill>
                <a:cs typeface="Times New Roman" pitchFamily="18" charset="0"/>
              </a:rPr>
              <a:t>piu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’ </a:t>
            </a:r>
            <a:r>
              <a:rPr lang="en-GB" altLang="en-US" i="1" dirty="0" err="1">
                <a:solidFill>
                  <a:srgbClr val="000099"/>
                </a:solidFill>
                <a:cs typeface="Times New Roman" pitchFamily="18" charset="0"/>
              </a:rPr>
              <a:t>significativo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può essere 0/1</a:t>
            </a:r>
          </a:p>
          <a:p>
            <a:pPr lvl="2">
              <a:lnSpc>
                <a:spcPct val="90000"/>
              </a:lnSpc>
              <a:spcBef>
                <a:spcPct val="50000"/>
              </a:spcBef>
              <a:buFontTx/>
              <a:buChar char="•"/>
            </a:pP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i="1" dirty="0">
                <a:solidFill>
                  <a:srgbClr val="000099"/>
                </a:solidFill>
                <a:cs typeface="Times New Roman" pitchFamily="18" charset="0"/>
              </a:rPr>
              <a:t>Metodo per la realizzazione efficiente di un salto a molte vie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, (</a:t>
            </a:r>
            <a:r>
              <a:rPr lang="en-GB" altLang="en-US" i="1" dirty="0" err="1">
                <a:solidFill>
                  <a:srgbClr val="000099"/>
                </a:solidFill>
                <a:cs typeface="Times New Roman" pitchFamily="18" charset="0"/>
              </a:rPr>
              <a:t>istruzione</a:t>
            </a:r>
            <a:r>
              <a:rPr lang="en-GB" altLang="en-US" i="1" dirty="0">
                <a:solidFill>
                  <a:srgbClr val="000099"/>
                </a:solidFill>
                <a:cs typeface="Times New Roman" pitchFamily="18" charset="0"/>
              </a:rPr>
              <a:t> switch del C) </a:t>
            </a:r>
            <a:r>
              <a:rPr lang="en-GB" altLang="en-US" i="1" dirty="0">
                <a:solidFill>
                  <a:srgbClr val="FF0000"/>
                </a:solidFill>
                <a:cs typeface="Times New Roman" pitchFamily="18" charset="0"/>
              </a:rPr>
              <a:t>u</a:t>
            </a:r>
            <a:r>
              <a:rPr lang="it-IT" altLang="en-US" i="1" dirty="0" err="1">
                <a:solidFill>
                  <a:srgbClr val="FF0000"/>
                </a:solidFill>
                <a:cs typeface="Times New Roman" pitchFamily="18" charset="0"/>
              </a:rPr>
              <a:t>sato</a:t>
            </a:r>
            <a:r>
              <a:rPr lang="it-IT" altLang="en-US" i="1" dirty="0">
                <a:solidFill>
                  <a:srgbClr val="FF0000"/>
                </a:solidFill>
                <a:cs typeface="Times New Roman" pitchFamily="18" charset="0"/>
              </a:rPr>
              <a:t> per la decodifica veloce dell’OPCODE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00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21"/>
    </mc:Choice>
    <mc:Fallback>
      <p:transition spd="slow" advTm="43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IL </a:t>
            </a:r>
            <a:r>
              <a:rPr lang="en-US" dirty="0" err="1" smtClean="0"/>
              <a:t>Linguaggio</a:t>
            </a:r>
            <a:r>
              <a:rPr lang="en-US" dirty="0" smtClean="0"/>
              <a:t> MAL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69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90"/>
    </mc:Choice>
    <mc:Fallback>
      <p:transition spd="slow" advTm="33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650" y="936625"/>
            <a:ext cx="4324350" cy="541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ttangolo 2"/>
          <p:cNvSpPr/>
          <p:nvPr/>
        </p:nvSpPr>
        <p:spPr>
          <a:xfrm>
            <a:off x="359794" y="1459845"/>
            <a:ext cx="4572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Vogliamo</a:t>
            </a:r>
            <a:r>
              <a:rPr lang="en-US" dirty="0" smtClean="0"/>
              <a:t> </a:t>
            </a:r>
            <a:r>
              <a:rPr lang="en-US" dirty="0" err="1" smtClean="0"/>
              <a:t>rappresentare</a:t>
            </a:r>
            <a:r>
              <a:rPr lang="en-US" dirty="0" smtClean="0"/>
              <a:t>, </a:t>
            </a:r>
            <a:r>
              <a:rPr lang="en-US" b="1" dirty="0" smtClean="0"/>
              <a:t>in forma </a:t>
            </a:r>
            <a:r>
              <a:rPr lang="en-US" b="1" dirty="0" err="1" smtClean="0"/>
              <a:t>simbolica</a:t>
            </a:r>
            <a:r>
              <a:rPr lang="en-US" dirty="0" smtClean="0"/>
              <a:t>,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microistruzioni</a:t>
            </a:r>
            <a:r>
              <a:rPr lang="en-US" dirty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Utilizziamo</a:t>
            </a:r>
            <a:r>
              <a:rPr lang="en-US" dirty="0" smtClean="0"/>
              <a:t> un </a:t>
            </a:r>
            <a:r>
              <a:rPr lang="en-US" dirty="0" err="1" smtClean="0"/>
              <a:t>microlinguaggio</a:t>
            </a:r>
            <a:r>
              <a:rPr lang="en-US" dirty="0" smtClean="0"/>
              <a:t> assembly </a:t>
            </a:r>
            <a:r>
              <a:rPr lang="en-US" dirty="0" err="1" smtClean="0"/>
              <a:t>chiamato</a:t>
            </a:r>
            <a:r>
              <a:rPr lang="en-US" dirty="0" smtClean="0"/>
              <a:t> </a:t>
            </a:r>
            <a:r>
              <a:rPr lang="en-US" b="1" dirty="0" smtClean="0"/>
              <a:t>MAL</a:t>
            </a:r>
            <a:r>
              <a:rPr lang="en-US" dirty="0" smtClean="0"/>
              <a:t>: Micro Assembly Language</a:t>
            </a:r>
            <a:endParaRPr lang="en-US" dirty="0"/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MAL è </a:t>
            </a:r>
            <a:r>
              <a:rPr lang="en-US" dirty="0" err="1" smtClean="0"/>
              <a:t>pensato</a:t>
            </a:r>
            <a:r>
              <a:rPr lang="en-US" dirty="0" smtClean="0"/>
              <a:t> da </a:t>
            </a:r>
            <a:r>
              <a:rPr lang="en-US" dirty="0" err="1" smtClean="0"/>
              <a:t>Tanenbaum</a:t>
            </a:r>
            <a:r>
              <a:rPr lang="en-US" dirty="0" smtClean="0"/>
              <a:t> come un </a:t>
            </a:r>
            <a:r>
              <a:rPr lang="en-US" dirty="0" err="1" smtClean="0"/>
              <a:t>linguaggio</a:t>
            </a:r>
            <a:r>
              <a:rPr lang="en-US" dirty="0" smtClean="0"/>
              <a:t> di </a:t>
            </a:r>
            <a:r>
              <a:rPr lang="en-US" dirty="0" err="1" smtClean="0"/>
              <a:t>programmazione</a:t>
            </a:r>
            <a:r>
              <a:rPr lang="en-US" dirty="0" smtClean="0"/>
              <a:t> general purpose;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È possible </a:t>
            </a:r>
            <a:r>
              <a:rPr lang="en-US" dirty="0" err="1" smtClean="0"/>
              <a:t>esprimere</a:t>
            </a:r>
            <a:r>
              <a:rPr lang="en-US" dirty="0" smtClean="0"/>
              <a:t> </a:t>
            </a:r>
            <a:r>
              <a:rPr lang="en-US" dirty="0" err="1" smtClean="0"/>
              <a:t>semplici</a:t>
            </a:r>
            <a:r>
              <a:rPr lang="en-US" dirty="0" smtClean="0"/>
              <a:t> </a:t>
            </a:r>
            <a:r>
              <a:rPr lang="en-US" dirty="0" err="1" smtClean="0"/>
              <a:t>algoritmi</a:t>
            </a:r>
            <a:r>
              <a:rPr lang="en-US" dirty="0" smtClean="0"/>
              <a:t> in MAL</a:t>
            </a:r>
            <a:r>
              <a:rPr lang="en-US" dirty="0"/>
              <a:t>;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Le </a:t>
            </a:r>
            <a:r>
              <a:rPr lang="en-US" dirty="0" err="1" smtClean="0"/>
              <a:t>entità</a:t>
            </a:r>
            <a:r>
              <a:rPr lang="en-US" dirty="0" smtClean="0"/>
              <a:t> considerate da MAL </a:t>
            </a:r>
            <a:r>
              <a:rPr lang="en-US" dirty="0" err="1" smtClean="0"/>
              <a:t>sono</a:t>
            </a:r>
            <a:r>
              <a:rPr lang="en-US" dirty="0" smtClean="0"/>
              <a:t>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b="1" dirty="0" smtClean="0"/>
              <a:t>I </a:t>
            </a:r>
            <a:r>
              <a:rPr lang="en-US" b="1" dirty="0" err="1" smtClean="0"/>
              <a:t>campi</a:t>
            </a:r>
            <a:r>
              <a:rPr lang="en-US" b="1" dirty="0" smtClean="0"/>
              <a:t> </a:t>
            </a:r>
            <a:r>
              <a:rPr lang="en-US" b="1" dirty="0" err="1" smtClean="0"/>
              <a:t>dell’ALU</a:t>
            </a:r>
            <a:r>
              <a:rPr lang="en-US" b="1" dirty="0" smtClean="0"/>
              <a:t>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b="1" dirty="0" smtClean="0"/>
              <a:t>C(</a:t>
            </a:r>
            <a:r>
              <a:rPr lang="en-US" b="1" dirty="0" err="1" smtClean="0"/>
              <a:t>visto</a:t>
            </a:r>
            <a:r>
              <a:rPr lang="en-US" b="1" dirty="0" smtClean="0"/>
              <a:t> come </a:t>
            </a:r>
            <a:r>
              <a:rPr lang="en-US" b="1" dirty="0" err="1" smtClean="0"/>
              <a:t>una</a:t>
            </a:r>
            <a:r>
              <a:rPr lang="en-US" b="1" dirty="0" smtClean="0"/>
              <a:t> </a:t>
            </a:r>
            <a:r>
              <a:rPr lang="en-US" b="1" dirty="0" err="1" smtClean="0"/>
              <a:t>destinazione</a:t>
            </a:r>
            <a:r>
              <a:rPr lang="en-US" b="1" dirty="0" smtClean="0"/>
              <a:t>)</a:t>
            </a:r>
            <a:endParaRPr lang="en-US" b="1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b="1" dirty="0" smtClean="0"/>
              <a:t>B(</a:t>
            </a:r>
            <a:r>
              <a:rPr lang="en-US" b="1" dirty="0" err="1" smtClean="0"/>
              <a:t>visto</a:t>
            </a:r>
            <a:r>
              <a:rPr lang="en-US" b="1" dirty="0" smtClean="0"/>
              <a:t> come </a:t>
            </a:r>
            <a:r>
              <a:rPr lang="en-US" b="1" dirty="0" err="1" smtClean="0"/>
              <a:t>una</a:t>
            </a:r>
            <a:r>
              <a:rPr lang="en-US" b="1" dirty="0" smtClean="0"/>
              <a:t> </a:t>
            </a:r>
            <a:r>
              <a:rPr lang="en-US" b="1" dirty="0" err="1" smtClean="0"/>
              <a:t>sorgente</a:t>
            </a:r>
            <a:r>
              <a:rPr lang="en-US" b="1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743053" y="936625"/>
            <a:ext cx="29995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Linguaggio</a:t>
            </a:r>
            <a:r>
              <a:rPr lang="en-GB" altLang="en-US" sz="2800" b="1" dirty="0" smtClean="0">
                <a:latin typeface="Arial" charset="0"/>
              </a:rPr>
              <a:t> MAL</a:t>
            </a:r>
            <a:endParaRPr lang="en-US" sz="2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5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28"/>
    </mc:Choice>
    <mc:Fallback>
      <p:transition spd="slow" advTm="49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50164" y="1677708"/>
            <a:ext cx="877191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Le istruzioni </a:t>
            </a:r>
            <a:r>
              <a:rPr lang="it-IT" b="1" dirty="0" smtClean="0"/>
              <a:t>non sono </a:t>
            </a:r>
            <a:r>
              <a:rPr lang="it-IT" b="1" i="1" dirty="0" smtClean="0"/>
              <a:t>case-sensitive</a:t>
            </a:r>
            <a:r>
              <a:rPr lang="it-IT" dirty="0"/>
              <a:t>. </a:t>
            </a:r>
            <a:endParaRPr lang="it-IT" dirty="0" smtClean="0"/>
          </a:p>
          <a:p>
            <a:r>
              <a:rPr lang="it-IT" dirty="0"/>
              <a:t>	</a:t>
            </a:r>
            <a:r>
              <a:rPr lang="it-IT" dirty="0" smtClean="0"/>
              <a:t>E</a:t>
            </a:r>
            <a:r>
              <a:rPr lang="it-IT" dirty="0"/>
              <a:t>’ </a:t>
            </a:r>
            <a:r>
              <a:rPr lang="it-IT" dirty="0" err="1"/>
              <a:t>correttoscrivere</a:t>
            </a:r>
            <a:r>
              <a:rPr lang="it-IT" dirty="0"/>
              <a:t>, per </a:t>
            </a:r>
            <a:r>
              <a:rPr lang="it-IT" dirty="0" err="1"/>
              <a:t>esempio,LV</a:t>
            </a:r>
            <a:r>
              <a:rPr lang="it-IT" dirty="0"/>
              <a:t> = </a:t>
            </a:r>
            <a:r>
              <a:rPr lang="it-IT" dirty="0" err="1"/>
              <a:t>inv</a:t>
            </a:r>
            <a:r>
              <a:rPr lang="it-IT" dirty="0"/>
              <a:t> (</a:t>
            </a:r>
            <a:r>
              <a:rPr lang="it-IT" dirty="0" err="1"/>
              <a:t>Sp</a:t>
            </a:r>
            <a:r>
              <a:rPr lang="it-IT" dirty="0"/>
              <a:t>)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i="1" dirty="0" smtClean="0"/>
              <a:t>Un simbolo deve cominciare con </a:t>
            </a:r>
            <a:r>
              <a:rPr lang="it-IT" i="1" dirty="0"/>
              <a:t>una </a:t>
            </a:r>
            <a:r>
              <a:rPr lang="it-IT" i="1" dirty="0" smtClean="0"/>
              <a:t>lettera o più di </a:t>
            </a:r>
            <a:r>
              <a:rPr lang="it-IT" i="1" dirty="0"/>
              <a:t>una, numeri e "_"</a:t>
            </a:r>
            <a:r>
              <a:rPr lang="it-IT" dirty="0"/>
              <a:t>. </a:t>
            </a:r>
          </a:p>
          <a:p>
            <a:r>
              <a:rPr lang="en-US" dirty="0"/>
              <a:t>	</a:t>
            </a:r>
            <a:r>
              <a:rPr lang="en-US" dirty="0" err="1" smtClean="0"/>
              <a:t>Esempi</a:t>
            </a:r>
            <a:r>
              <a:rPr lang="en-US" dirty="0" smtClean="0"/>
              <a:t> di </a:t>
            </a:r>
            <a:r>
              <a:rPr lang="en-US" dirty="0" err="1" smtClean="0"/>
              <a:t>simboli</a:t>
            </a:r>
            <a:r>
              <a:rPr lang="en-US" dirty="0" smtClean="0"/>
              <a:t> </a:t>
            </a:r>
            <a:r>
              <a:rPr lang="en-US" dirty="0" err="1" smtClean="0"/>
              <a:t>bcorretti</a:t>
            </a:r>
            <a:r>
              <a:rPr lang="en-US" dirty="0" smtClean="0"/>
              <a:t>: fibonacci,then23eMyMult_32</a:t>
            </a:r>
            <a:r>
              <a:rPr lang="en-US" dirty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Un intero viene indicato o </a:t>
            </a:r>
            <a:r>
              <a:rPr lang="it-IT" dirty="0"/>
              <a:t>in </a:t>
            </a:r>
            <a:r>
              <a:rPr lang="it-IT" dirty="0" smtClean="0"/>
              <a:t>notazione decimale(143</a:t>
            </a:r>
            <a:r>
              <a:rPr lang="it-IT" dirty="0"/>
              <a:t>, 45 o -31) </a:t>
            </a:r>
            <a:br>
              <a:rPr lang="it-IT" dirty="0"/>
            </a:br>
            <a:r>
              <a:rPr lang="it-IT" dirty="0" smtClean="0"/>
              <a:t>o </a:t>
            </a:r>
            <a:r>
              <a:rPr lang="it-IT" dirty="0"/>
              <a:t>esadecimale(0xf000, 0xbeef or -0x34).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 smtClean="0"/>
              <a:t>I </a:t>
            </a:r>
            <a:r>
              <a:rPr lang="en-US" i="1" dirty="0" err="1" smtClean="0"/>
              <a:t>commenti</a:t>
            </a:r>
            <a:r>
              <a:rPr lang="en-US" i="1" dirty="0" smtClean="0"/>
              <a:t> </a:t>
            </a:r>
            <a:r>
              <a:rPr lang="en-US" i="1" dirty="0" err="1" smtClean="0"/>
              <a:t>inziano</a:t>
            </a:r>
            <a:r>
              <a:rPr lang="en-US" i="1" dirty="0" smtClean="0"/>
              <a:t> con "#" </a:t>
            </a:r>
            <a:endParaRPr lang="en-US" i="1" dirty="0"/>
          </a:p>
        </p:txBody>
      </p:sp>
      <p:sp>
        <p:nvSpPr>
          <p:cNvPr id="4" name="Rettangolo 3"/>
          <p:cNvSpPr/>
          <p:nvPr/>
        </p:nvSpPr>
        <p:spPr>
          <a:xfrm>
            <a:off x="743053" y="936625"/>
            <a:ext cx="59394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Caratteristiche</a:t>
            </a:r>
            <a:r>
              <a:rPr lang="en-GB" altLang="en-US" sz="2800" b="1" dirty="0" smtClean="0">
                <a:latin typeface="Arial" charset="0"/>
              </a:rPr>
              <a:t>: </a:t>
            </a:r>
            <a:r>
              <a:rPr lang="en-GB" altLang="en-US" sz="2800" b="1" dirty="0" err="1" smtClean="0">
                <a:latin typeface="Arial" charset="0"/>
              </a:rPr>
              <a:t>Linguaggio</a:t>
            </a:r>
            <a:r>
              <a:rPr lang="en-GB" altLang="en-US" sz="2800" b="1" dirty="0" smtClean="0">
                <a:latin typeface="Arial" charset="0"/>
              </a:rPr>
              <a:t> MAL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7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32"/>
    </mc:Choice>
    <mc:Fallback>
      <p:transition spd="slow" advTm="52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3" descr="M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813" y="1481212"/>
            <a:ext cx="3408362" cy="477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4628" name="Text Box 4"/>
          <p:cNvSpPr txBox="1">
            <a:spLocks noChangeArrowheads="1"/>
          </p:cNvSpPr>
          <p:nvPr/>
        </p:nvSpPr>
        <p:spPr bwMode="auto">
          <a:xfrm>
            <a:off x="533400" y="1598687"/>
            <a:ext cx="189230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DEST (bus C):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MAR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MDR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PC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SP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LV 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CPP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TOS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OPC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H</a:t>
            </a:r>
          </a:p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anche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</a:p>
          <a:p>
            <a:pPr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uno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4629" name="Text Box 5"/>
          <p:cNvSpPr txBox="1">
            <a:spLocks noChangeArrowheads="1"/>
          </p:cNvSpPr>
          <p:nvPr/>
        </p:nvSpPr>
        <p:spPr bwMode="auto">
          <a:xfrm>
            <a:off x="6858000" y="1598687"/>
            <a:ext cx="2301875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SOURCE (bus B):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MDR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PC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MBR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MBRU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SP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LV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CPP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TOS</a:t>
            </a:r>
          </a:p>
          <a:p>
            <a:pPr>
              <a:buFontTx/>
              <a:buChar char="•"/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OPC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(mai piu’ 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di uno)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4631" name="Text Box 7"/>
          <p:cNvSpPr txBox="1">
            <a:spLocks noChangeArrowheads="1"/>
          </p:cNvSpPr>
          <p:nvPr/>
        </p:nvSpPr>
        <p:spPr bwMode="auto">
          <a:xfrm>
            <a:off x="2438400" y="6262762"/>
            <a:ext cx="3587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Esempi: MAR = SP = SP + 1;</a:t>
            </a: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	  H = MBR &lt;&lt; 8;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4632" name="AutoShape 8"/>
          <p:cNvSpPr>
            <a:spLocks/>
          </p:cNvSpPr>
          <p:nvPr/>
        </p:nvSpPr>
        <p:spPr bwMode="auto">
          <a:xfrm>
            <a:off x="5602288" y="1690762"/>
            <a:ext cx="304800" cy="4343400"/>
          </a:xfrm>
          <a:prstGeom prst="rightBrace">
            <a:avLst>
              <a:gd name="adj1" fmla="val 118750"/>
              <a:gd name="adj2" fmla="val 50292"/>
            </a:avLst>
          </a:prstGeom>
          <a:noFill/>
          <a:ln w="9525">
            <a:solidFill>
              <a:srgbClr val="000099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4635" name="Rectangle 11"/>
          <p:cNvSpPr>
            <a:spLocks noChangeArrowheads="1"/>
          </p:cNvSpPr>
          <p:nvPr/>
        </p:nvSpPr>
        <p:spPr bwMode="auto">
          <a:xfrm>
            <a:off x="5907088" y="2986162"/>
            <a:ext cx="838200" cy="1447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4633" name="Text Box 9"/>
          <p:cNvSpPr txBox="1">
            <a:spLocks noChangeArrowheads="1"/>
          </p:cNvSpPr>
          <p:nvPr/>
        </p:nvSpPr>
        <p:spPr bwMode="auto">
          <a:xfrm>
            <a:off x="5907088" y="3519562"/>
            <a:ext cx="620712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&lt;&lt;8</a:t>
            </a:r>
          </a:p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&gt;&gt;1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4634" name="Text Box 10"/>
          <p:cNvSpPr txBox="1">
            <a:spLocks noChangeArrowheads="1"/>
          </p:cNvSpPr>
          <p:nvPr/>
        </p:nvSpPr>
        <p:spPr bwMode="auto">
          <a:xfrm>
            <a:off x="5754688" y="3138562"/>
            <a:ext cx="9874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Shifter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4637" name="Rectangle 13"/>
          <p:cNvSpPr>
            <a:spLocks noChangeArrowheads="1"/>
          </p:cNvSpPr>
          <p:nvPr/>
        </p:nvSpPr>
        <p:spPr bwMode="auto">
          <a:xfrm>
            <a:off x="3392488" y="1309762"/>
            <a:ext cx="1751012" cy="228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4636" name="Text Box 12"/>
          <p:cNvSpPr txBox="1">
            <a:spLocks noChangeArrowheads="1"/>
          </p:cNvSpPr>
          <p:nvPr/>
        </p:nvSpPr>
        <p:spPr bwMode="auto">
          <a:xfrm>
            <a:off x="3875088" y="1271662"/>
            <a:ext cx="7080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ALU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613" name="Rectangle 14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42026" y="681485"/>
            <a:ext cx="836295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Un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formato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simbolico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per le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microistruzioni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: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47014"/>
      </p:ext>
    </p:extLst>
  </p:cSld>
  <p:clrMapOvr>
    <a:masterClrMapping/>
  </p:clrMapOvr>
  <p:transition advTm="4808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569344" y="1548262"/>
            <a:ext cx="7213990" cy="2800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endParaRPr lang="en-US" sz="1600" dirty="0"/>
          </a:p>
          <a:p>
            <a:r>
              <a:rPr lang="en-US" sz="1600" b="1" dirty="0" err="1" smtClean="0"/>
              <a:t>Segnali</a:t>
            </a:r>
            <a:r>
              <a:rPr lang="en-US" sz="1600" b="1" dirty="0" smtClean="0"/>
              <a:t> di </a:t>
            </a:r>
            <a:r>
              <a:rPr lang="en-US" sz="1600" b="1" dirty="0" err="1" smtClean="0"/>
              <a:t>lettura</a:t>
            </a:r>
            <a:r>
              <a:rPr lang="en-US" sz="1600" b="1" dirty="0" smtClean="0"/>
              <a:t>/</a:t>
            </a:r>
            <a:r>
              <a:rPr lang="en-US" sz="1600" b="1" dirty="0" err="1" smtClean="0"/>
              <a:t>scrittura</a:t>
            </a:r>
            <a:r>
              <a:rPr lang="en-US" sz="1600" b="1" dirty="0" smtClean="0"/>
              <a:t> verso </a:t>
            </a:r>
            <a:r>
              <a:rPr lang="en-US" sz="1600" b="1" dirty="0"/>
              <a:t>la </a:t>
            </a:r>
            <a:r>
              <a:rPr lang="en-US" sz="1600" b="1" dirty="0" err="1"/>
              <a:t>memoria</a:t>
            </a:r>
            <a:r>
              <a:rPr lang="en-US" sz="1600" b="1" dirty="0"/>
              <a:t>:</a:t>
            </a:r>
            <a:endParaRPr lang="en-US" sz="1600" dirty="0"/>
          </a:p>
          <a:p>
            <a:r>
              <a:rPr lang="en-US" sz="1600" dirty="0"/>
              <a:t>•</a:t>
            </a:r>
            <a:r>
              <a:rPr lang="en-US" sz="1600" b="1" dirty="0" err="1"/>
              <a:t>rd</a:t>
            </a:r>
            <a:r>
              <a:rPr lang="en-US" sz="1600" dirty="0"/>
              <a:t>(1 word cioè4 byte)</a:t>
            </a:r>
          </a:p>
          <a:p>
            <a:r>
              <a:rPr lang="it-IT" sz="1600" dirty="0"/>
              <a:t>•</a:t>
            </a:r>
            <a:r>
              <a:rPr lang="it-IT" sz="1600" dirty="0" err="1"/>
              <a:t>rd</a:t>
            </a:r>
            <a:r>
              <a:rPr lang="it-IT" sz="1600" dirty="0"/>
              <a:t>(</a:t>
            </a:r>
            <a:r>
              <a:rPr lang="it-IT" sz="1600" dirty="0" err="1"/>
              <a:t>read</a:t>
            </a:r>
            <a:r>
              <a:rPr lang="it-IT" sz="1600" dirty="0"/>
              <a:t>) fa </a:t>
            </a:r>
            <a:r>
              <a:rPr lang="it-IT" sz="1600" dirty="0" err="1"/>
              <a:t>sìche</a:t>
            </a:r>
            <a:r>
              <a:rPr lang="it-IT" sz="1600" dirty="0"/>
              <a:t> </a:t>
            </a:r>
            <a:r>
              <a:rPr lang="it-IT" sz="1600" dirty="0" err="1"/>
              <a:t>vengalettala</a:t>
            </a:r>
            <a:r>
              <a:rPr lang="it-IT" sz="1600" dirty="0"/>
              <a:t> </a:t>
            </a:r>
            <a:r>
              <a:rPr lang="it-IT" sz="1600" dirty="0" err="1"/>
              <a:t>memoriache</a:t>
            </a:r>
            <a:r>
              <a:rPr lang="it-IT" sz="1600" dirty="0"/>
              <a:t> </a:t>
            </a:r>
            <a:r>
              <a:rPr lang="it-IT" sz="1600" dirty="0" err="1"/>
              <a:t>corrispondea</a:t>
            </a:r>
            <a:r>
              <a:rPr lang="it-IT" sz="1600" dirty="0"/>
              <a:t> MAR; </a:t>
            </a:r>
          </a:p>
          <a:p>
            <a:r>
              <a:rPr lang="en-US" sz="1600" dirty="0"/>
              <a:t>•MDR </a:t>
            </a:r>
            <a:r>
              <a:rPr lang="en-US" sz="1600" dirty="0" err="1"/>
              <a:t>vieneaggiornatocon</a:t>
            </a:r>
            <a:r>
              <a:rPr lang="en-US" sz="1600" dirty="0"/>
              <a:t> </a:t>
            </a:r>
            <a:r>
              <a:rPr lang="en-US" sz="1600" dirty="0" err="1"/>
              <a:t>ilvaloredella</a:t>
            </a:r>
            <a:r>
              <a:rPr lang="en-US" sz="1600" dirty="0"/>
              <a:t> </a:t>
            </a:r>
            <a:r>
              <a:rPr lang="en-US" sz="1600" dirty="0" err="1"/>
              <a:t>memorialetto</a:t>
            </a:r>
            <a:r>
              <a:rPr lang="en-US" sz="1600" dirty="0"/>
              <a:t>;</a:t>
            </a:r>
          </a:p>
          <a:p>
            <a:r>
              <a:rPr lang="en-US" sz="1600" dirty="0"/>
              <a:t>•</a:t>
            </a:r>
            <a:r>
              <a:rPr lang="en-US" sz="1600" b="1" dirty="0" err="1"/>
              <a:t>wd</a:t>
            </a:r>
            <a:r>
              <a:rPr lang="en-US" sz="1600" dirty="0"/>
              <a:t>(1 word cioè4 byte)</a:t>
            </a:r>
          </a:p>
          <a:p>
            <a:r>
              <a:rPr lang="it-IT" sz="1600" dirty="0"/>
              <a:t>•</a:t>
            </a:r>
            <a:r>
              <a:rPr lang="it-IT" sz="1600" dirty="0" err="1"/>
              <a:t>wd</a:t>
            </a:r>
            <a:r>
              <a:rPr lang="it-IT" sz="1600" dirty="0"/>
              <a:t>(scrivi) fa </a:t>
            </a:r>
            <a:r>
              <a:rPr lang="it-IT" sz="1600" dirty="0" err="1"/>
              <a:t>si’</a:t>
            </a:r>
            <a:r>
              <a:rPr lang="it-IT" sz="1600" dirty="0"/>
              <a:t> che </a:t>
            </a:r>
            <a:r>
              <a:rPr lang="it-IT" sz="1600" dirty="0" err="1"/>
              <a:t>vengascrittoilcontenutodi</a:t>
            </a:r>
            <a:r>
              <a:rPr lang="it-IT" sz="1600" dirty="0"/>
              <a:t> MDR all’</a:t>
            </a:r>
            <a:r>
              <a:rPr lang="it-IT" sz="1600" dirty="0" err="1"/>
              <a:t>indirizzodi</a:t>
            </a:r>
            <a:r>
              <a:rPr lang="it-IT" sz="1600" dirty="0"/>
              <a:t> </a:t>
            </a:r>
            <a:r>
              <a:rPr lang="it-IT" sz="1600" dirty="0" err="1"/>
              <a:t>memoriache</a:t>
            </a:r>
            <a:r>
              <a:rPr lang="it-IT" sz="1600" dirty="0"/>
              <a:t> </a:t>
            </a:r>
            <a:r>
              <a:rPr lang="it-IT" sz="1600" dirty="0" err="1"/>
              <a:t>corrispondea</a:t>
            </a:r>
            <a:r>
              <a:rPr lang="it-IT" sz="1600" dirty="0"/>
              <a:t> MAR</a:t>
            </a:r>
          </a:p>
          <a:p>
            <a:r>
              <a:rPr lang="en-US" sz="1600" dirty="0"/>
              <a:t>•</a:t>
            </a:r>
            <a:r>
              <a:rPr lang="en-US" sz="1600" b="1" dirty="0"/>
              <a:t>fetch</a:t>
            </a:r>
            <a:r>
              <a:rPr lang="en-US" sz="1600" dirty="0"/>
              <a:t>(1 byte)</a:t>
            </a:r>
          </a:p>
          <a:p>
            <a:r>
              <a:rPr lang="it-IT" sz="1600" dirty="0"/>
              <a:t>•</a:t>
            </a:r>
            <a:r>
              <a:rPr lang="it-IT" sz="1600" dirty="0" err="1"/>
              <a:t>Effettuauna</a:t>
            </a:r>
            <a:r>
              <a:rPr lang="it-IT" sz="1600" dirty="0"/>
              <a:t> </a:t>
            </a:r>
            <a:r>
              <a:rPr lang="it-IT" sz="1600" dirty="0" err="1"/>
              <a:t>fetch</a:t>
            </a:r>
            <a:r>
              <a:rPr lang="it-IT" sz="1600" dirty="0"/>
              <a:t> dell’</a:t>
            </a:r>
            <a:r>
              <a:rPr lang="it-IT" sz="1600" dirty="0" err="1"/>
              <a:t>istruzioneche</a:t>
            </a:r>
            <a:r>
              <a:rPr lang="it-IT" sz="1600" dirty="0"/>
              <a:t> </a:t>
            </a:r>
            <a:r>
              <a:rPr lang="it-IT" sz="1600" dirty="0" err="1"/>
              <a:t>corrispondea</a:t>
            </a:r>
            <a:r>
              <a:rPr lang="it-IT" sz="1600" dirty="0"/>
              <a:t> PC e pone l’</a:t>
            </a:r>
            <a:r>
              <a:rPr lang="it-IT" sz="1600" dirty="0" err="1"/>
              <a:t>istruzionein</a:t>
            </a:r>
            <a:r>
              <a:rPr lang="it-IT" sz="1600" dirty="0"/>
              <a:t> MBR;</a:t>
            </a:r>
          </a:p>
          <a:p>
            <a:endParaRPr lang="en-US" sz="1600" dirty="0"/>
          </a:p>
        </p:txBody>
      </p:sp>
      <p:sp>
        <p:nvSpPr>
          <p:cNvPr id="26628" name="Rectangle 5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99869"/>
      </p:ext>
    </p:extLst>
  </p:cSld>
  <p:clrMapOvr>
    <a:masterClrMapping/>
  </p:clrMapOvr>
  <p:transition advTm="503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36428" y="1404821"/>
            <a:ext cx="822960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I linguaggi ad </a:t>
            </a:r>
            <a:r>
              <a:rPr lang="it-IT" dirty="0"/>
              <a:t>alto </a:t>
            </a:r>
            <a:r>
              <a:rPr lang="it-IT" dirty="0" smtClean="0"/>
              <a:t>livello e </a:t>
            </a:r>
            <a:r>
              <a:rPr lang="it-IT" dirty="0"/>
              <a:t>IJVM </a:t>
            </a:r>
            <a:r>
              <a:rPr lang="it-IT" dirty="0" smtClean="0"/>
              <a:t>hanno una </a:t>
            </a:r>
            <a:r>
              <a:rPr lang="it-IT" b="1" dirty="0" err="1" smtClean="0"/>
              <a:t>sequenzaimplicita</a:t>
            </a:r>
            <a:r>
              <a:rPr lang="it-IT" dirty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L'ordine </a:t>
            </a:r>
            <a:r>
              <a:rPr lang="it-IT" dirty="0"/>
              <a:t>con </a:t>
            </a:r>
            <a:r>
              <a:rPr lang="it-IT" dirty="0" smtClean="0"/>
              <a:t>cui vengono eseguite le istruzioni procede in </a:t>
            </a:r>
            <a:r>
              <a:rPr lang="it-IT" dirty="0"/>
              <a:t>modo </a:t>
            </a:r>
            <a:r>
              <a:rPr lang="it-IT" dirty="0" smtClean="0"/>
              <a:t>sequenziale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a meno che un </a:t>
            </a:r>
            <a:r>
              <a:rPr lang="it-IT" dirty="0"/>
              <a:t>salto </a:t>
            </a:r>
            <a:r>
              <a:rPr lang="it-IT" dirty="0" smtClean="0"/>
              <a:t>condizionato o incondizionato alteri tale </a:t>
            </a:r>
            <a:r>
              <a:rPr lang="it-IT" dirty="0"/>
              <a:t>ordine</a:t>
            </a:r>
            <a:r>
              <a:rPr lang="it-IT" dirty="0" smtClean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r>
              <a:rPr lang="it-IT" dirty="0" smtClean="0"/>
              <a:t>Nella microprogrammazione </a:t>
            </a:r>
            <a:r>
              <a:rPr lang="it-IT" dirty="0" smtClean="0"/>
              <a:t>utilizzata </a:t>
            </a:r>
            <a:r>
              <a:rPr lang="it-IT" dirty="0" smtClean="0"/>
              <a:t>da </a:t>
            </a:r>
            <a:r>
              <a:rPr lang="it-IT" dirty="0"/>
              <a:t>Mic-1 si </a:t>
            </a:r>
            <a:r>
              <a:rPr lang="it-IT" dirty="0" smtClean="0"/>
              <a:t>utilizza la </a:t>
            </a:r>
            <a:r>
              <a:rPr lang="it-IT" b="1" dirty="0" smtClean="0"/>
              <a:t>sequenza esplicita</a:t>
            </a:r>
            <a:r>
              <a:rPr lang="it-IT" dirty="0" smtClean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Nel senso che ogni microistruzione include l'indirizzo della microistruzione seguente(o </a:t>
            </a:r>
            <a:r>
              <a:rPr lang="it-IT" dirty="0"/>
              <a:t>di </a:t>
            </a:r>
            <a:r>
              <a:rPr lang="it-IT" dirty="0" smtClean="0"/>
              <a:t>quella corrispondente a </a:t>
            </a:r>
            <a:r>
              <a:rPr lang="it-IT" dirty="0"/>
              <a:t>un salto);</a:t>
            </a:r>
          </a:p>
          <a:p>
            <a:endParaRPr lang="it-IT" dirty="0" smtClean="0"/>
          </a:p>
          <a:p>
            <a:endParaRPr lang="it-IT" dirty="0"/>
          </a:p>
          <a:p>
            <a:r>
              <a:rPr lang="it-IT" b="1" dirty="0" smtClean="0"/>
              <a:t>NOTA:</a:t>
            </a:r>
          </a:p>
          <a:p>
            <a:r>
              <a:rPr lang="it-IT" dirty="0" smtClean="0"/>
              <a:t>Questa tecnica di </a:t>
            </a:r>
            <a:r>
              <a:rPr lang="it-IT" dirty="0" err="1" smtClean="0"/>
              <a:t>sequenzializzazione</a:t>
            </a:r>
            <a:r>
              <a:rPr lang="it-IT" dirty="0" smtClean="0"/>
              <a:t> </a:t>
            </a:r>
            <a:r>
              <a:rPr lang="it-IT" b="1" dirty="0" err="1" smtClean="0"/>
              <a:t>e</a:t>
            </a:r>
            <a:r>
              <a:rPr lang="it-IT" b="1" dirty="0" err="1"/>
              <a:t>'</a:t>
            </a:r>
            <a:r>
              <a:rPr lang="it-IT" b="1" dirty="0"/>
              <a:t> </a:t>
            </a:r>
            <a:r>
              <a:rPr lang="it-IT" b="1" dirty="0" err="1"/>
              <a:t>piu'</a:t>
            </a:r>
            <a:r>
              <a:rPr lang="it-IT" b="1" dirty="0"/>
              <a:t> veloce</a:t>
            </a:r>
            <a:r>
              <a:rPr lang="it-IT" dirty="0"/>
              <a:t>(ma </a:t>
            </a:r>
            <a:r>
              <a:rPr lang="it-IT" dirty="0" smtClean="0"/>
              <a:t>richiede </a:t>
            </a:r>
            <a:r>
              <a:rPr lang="it-IT" b="1" dirty="0" smtClean="0"/>
              <a:t>word </a:t>
            </a:r>
            <a:r>
              <a:rPr lang="it-IT" b="1" dirty="0" err="1" smtClean="0"/>
              <a:t>piu</a:t>
            </a:r>
            <a:r>
              <a:rPr lang="it-IT" b="1" dirty="0" err="1"/>
              <a:t>'</a:t>
            </a:r>
            <a:r>
              <a:rPr lang="it-IT" b="1" dirty="0"/>
              <a:t> lunghe</a:t>
            </a:r>
            <a:r>
              <a:rPr lang="it-IT" dirty="0"/>
              <a:t>)</a:t>
            </a:r>
          </a:p>
        </p:txBody>
      </p:sp>
      <p:sp>
        <p:nvSpPr>
          <p:cNvPr id="4" name="Rettangolo 3"/>
          <p:cNvSpPr/>
          <p:nvPr/>
        </p:nvSpPr>
        <p:spPr>
          <a:xfrm>
            <a:off x="1378839" y="829282"/>
            <a:ext cx="62536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Sequenzializzazione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delle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Istruzioni</a:t>
            </a:r>
            <a:endParaRPr lang="en-US" sz="2800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77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83"/>
    </mc:Choice>
    <mc:Fallback>
      <p:transition spd="slow" advTm="61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4" name="Rettangolo 3"/>
          <p:cNvSpPr/>
          <p:nvPr/>
        </p:nvSpPr>
        <p:spPr>
          <a:xfrm>
            <a:off x="1199072" y="1376012"/>
            <a:ext cx="666821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b="1" dirty="0" err="1"/>
              <a:t>Salti</a:t>
            </a:r>
            <a:r>
              <a:rPr lang="en-US" b="1" dirty="0"/>
              <a:t>(</a:t>
            </a:r>
            <a:r>
              <a:rPr lang="en-US" b="1" i="1" dirty="0"/>
              <a:t>branches</a:t>
            </a:r>
            <a:r>
              <a:rPr lang="en-US" i="1" dirty="0"/>
              <a:t>) </a:t>
            </a:r>
            <a:r>
              <a:rPr lang="en-US" dirty="0" err="1" smtClean="0"/>
              <a:t>incondizionati</a:t>
            </a:r>
            <a:r>
              <a:rPr lang="en-US" dirty="0" smtClean="0"/>
              <a:t> e </a:t>
            </a:r>
            <a:r>
              <a:rPr lang="en-US" dirty="0" err="1" smtClean="0"/>
              <a:t>condizionati</a:t>
            </a:r>
            <a:r>
              <a:rPr lang="en-US" dirty="0" smtClean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La </a:t>
            </a:r>
            <a:r>
              <a:rPr lang="en-US" dirty="0" err="1" smtClean="0"/>
              <a:t>notazione</a:t>
            </a:r>
            <a:r>
              <a:rPr lang="en-US" dirty="0" smtClean="0"/>
              <a:t> per I </a:t>
            </a:r>
            <a:r>
              <a:rPr lang="en-US" dirty="0" err="1" smtClean="0"/>
              <a:t>salti</a:t>
            </a:r>
            <a:r>
              <a:rPr lang="en-US" dirty="0" smtClean="0"/>
              <a:t> </a:t>
            </a:r>
            <a:r>
              <a:rPr lang="en-US" dirty="0" err="1" smtClean="0"/>
              <a:t>incondizionati</a:t>
            </a:r>
            <a:r>
              <a:rPr lang="en-US" dirty="0" smtClean="0"/>
              <a:t> è: </a:t>
            </a:r>
            <a:r>
              <a:rPr lang="en-US" b="1" dirty="0" err="1" smtClean="0"/>
              <a:t>goto</a:t>
            </a:r>
            <a:r>
              <a:rPr lang="en-US" b="1" i="1" dirty="0" err="1" smtClean="0"/>
              <a:t>label</a:t>
            </a:r>
            <a:endParaRPr lang="en-US" b="1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algn="ctr"/>
            <a:r>
              <a:rPr lang="en-US" b="1" dirty="0" smtClean="0"/>
              <a:t>OSSERVAZIONE</a:t>
            </a:r>
            <a:endParaRPr lang="en-US" b="1" dirty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dirty="0" err="1" smtClean="0"/>
              <a:t>Poichè</a:t>
            </a:r>
            <a:r>
              <a:rPr lang="en-US" dirty="0" smtClean="0"/>
              <a:t> </a:t>
            </a:r>
            <a:r>
              <a:rPr lang="en-US" dirty="0" err="1" smtClean="0"/>
              <a:t>tutte</a:t>
            </a:r>
            <a:r>
              <a:rPr lang="en-US" dirty="0" smtClean="0"/>
              <a:t> le </a:t>
            </a:r>
            <a:r>
              <a:rPr lang="en-US" dirty="0" err="1" smtClean="0"/>
              <a:t>microistruzioni</a:t>
            </a:r>
            <a:r>
              <a:rPr lang="en-US" dirty="0" smtClean="0"/>
              <a:t> </a:t>
            </a:r>
            <a:r>
              <a:rPr lang="en-US" dirty="0" err="1" smtClean="0"/>
              <a:t>hanno</a:t>
            </a:r>
            <a:r>
              <a:rPr lang="en-US" dirty="0" smtClean="0"/>
              <a:t> un </a:t>
            </a:r>
            <a:r>
              <a:rPr lang="en-US" dirty="0"/>
              <a:t>campo NEXT_ADDRESS, </a:t>
            </a:r>
            <a:r>
              <a:rPr lang="en-US" dirty="0" err="1" smtClean="0"/>
              <a:t>tutto</a:t>
            </a:r>
            <a:r>
              <a:rPr lang="en-US" dirty="0" smtClean="0"/>
              <a:t> </a:t>
            </a:r>
            <a:r>
              <a:rPr lang="en-US" dirty="0" err="1" smtClean="0"/>
              <a:t>quello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b="1" i="1" dirty="0" err="1" smtClean="0"/>
              <a:t>goto</a:t>
            </a:r>
            <a:r>
              <a:rPr lang="en-US" dirty="0" smtClean="0"/>
              <a:t> </a:t>
            </a:r>
            <a:r>
              <a:rPr lang="en-US" dirty="0" err="1" smtClean="0"/>
              <a:t>fa</a:t>
            </a:r>
            <a:r>
              <a:rPr lang="en-US" dirty="0" smtClean="0"/>
              <a:t> </a:t>
            </a:r>
            <a:r>
              <a:rPr lang="en-US" dirty="0"/>
              <a:t>è di </a:t>
            </a:r>
            <a:r>
              <a:rPr lang="en-US" b="1" i="1" dirty="0" err="1" smtClean="0"/>
              <a:t>mette</a:t>
            </a:r>
            <a:r>
              <a:rPr lang="en-US" dirty="0" err="1" smtClean="0"/>
              <a:t>re</a:t>
            </a:r>
            <a:r>
              <a:rPr lang="en-US" dirty="0" smtClean="0"/>
              <a:t> </a:t>
            </a:r>
            <a:r>
              <a:rPr lang="en-US" b="1" i="1" dirty="0" smtClean="0"/>
              <a:t>label in </a:t>
            </a:r>
            <a:r>
              <a:rPr lang="en-US" b="1" i="1" dirty="0"/>
              <a:t>NEXT_ADDRESS</a:t>
            </a:r>
          </a:p>
        </p:txBody>
      </p:sp>
      <p:sp>
        <p:nvSpPr>
          <p:cNvPr id="5" name="Rettangolo 4"/>
          <p:cNvSpPr/>
          <p:nvPr/>
        </p:nvSpPr>
        <p:spPr>
          <a:xfrm>
            <a:off x="838199" y="4571246"/>
            <a:ext cx="5709249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20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Controllo</a:t>
            </a:r>
            <a:r>
              <a:rPr lang="en-GB" sz="20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sz="2000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flusso</a:t>
            </a:r>
            <a:r>
              <a:rPr lang="en-GB" sz="2000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label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(MBR)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(MBR or 0x100)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if (Z)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label1; else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label2</a:t>
            </a:r>
          </a:p>
          <a:p>
            <a:pPr>
              <a:buFontTx/>
              <a:buChar char="•"/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if (N)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label1; else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label2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639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49"/>
    </mc:Choice>
    <mc:Fallback>
      <p:transition spd="slow" advTm="32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4" name="Rettangolo 3"/>
          <p:cNvSpPr/>
          <p:nvPr/>
        </p:nvSpPr>
        <p:spPr>
          <a:xfrm>
            <a:off x="439946" y="1416613"/>
            <a:ext cx="583145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Salti</a:t>
            </a:r>
            <a:r>
              <a:rPr lang="en-US" b="1" dirty="0" smtClean="0"/>
              <a:t>(</a:t>
            </a:r>
            <a:r>
              <a:rPr lang="en-US" b="1" i="1" dirty="0" smtClean="0"/>
              <a:t>branches</a:t>
            </a:r>
            <a:r>
              <a:rPr lang="en-US" b="1" i="1" dirty="0"/>
              <a:t>) </a:t>
            </a:r>
            <a:r>
              <a:rPr lang="en-US" b="1" dirty="0" err="1" smtClean="0"/>
              <a:t>incondizionati</a:t>
            </a:r>
            <a:r>
              <a:rPr lang="en-US" b="1" dirty="0" smtClean="0"/>
              <a:t> e </a:t>
            </a:r>
            <a:r>
              <a:rPr lang="en-US" b="1" dirty="0" err="1" smtClean="0"/>
              <a:t>condizionati</a:t>
            </a:r>
            <a:r>
              <a:rPr lang="en-US" b="1" dirty="0" smtClean="0"/>
              <a:t>:</a:t>
            </a:r>
            <a:endParaRPr lang="en-US" b="1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La </a:t>
            </a:r>
            <a:r>
              <a:rPr lang="en-US" dirty="0" err="1" smtClean="0"/>
              <a:t>notazione</a:t>
            </a:r>
            <a:r>
              <a:rPr lang="en-US" dirty="0" smtClean="0"/>
              <a:t> per I </a:t>
            </a:r>
            <a:r>
              <a:rPr lang="en-US" dirty="0" err="1" smtClean="0"/>
              <a:t>salti</a:t>
            </a:r>
            <a:r>
              <a:rPr lang="en-US" dirty="0" smtClean="0"/>
              <a:t> </a:t>
            </a:r>
            <a:r>
              <a:rPr lang="en-US" dirty="0" err="1" smtClean="0"/>
              <a:t>condizionati</a:t>
            </a:r>
            <a:r>
              <a:rPr lang="en-US" dirty="0" smtClean="0"/>
              <a:t> è </a:t>
            </a:r>
            <a:r>
              <a:rPr lang="en-US" dirty="0" err="1"/>
              <a:t>diversa</a:t>
            </a:r>
            <a:r>
              <a:rPr lang="en-US" dirty="0"/>
              <a:t>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JAMN </a:t>
            </a:r>
            <a:r>
              <a:rPr lang="en-US" dirty="0"/>
              <a:t>e JAMZ </a:t>
            </a:r>
            <a:r>
              <a:rPr lang="en-US" dirty="0" err="1" smtClean="0"/>
              <a:t>usano</a:t>
            </a:r>
            <a:r>
              <a:rPr lang="en-US" dirty="0" smtClean="0"/>
              <a:t> I bit </a:t>
            </a:r>
            <a:r>
              <a:rPr lang="en-US" dirty="0"/>
              <a:t>N e Z, I cui </a:t>
            </a:r>
            <a:r>
              <a:rPr lang="en-US" dirty="0" err="1" smtClean="0"/>
              <a:t>valori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impostati</a:t>
            </a:r>
            <a:r>
              <a:rPr lang="en-US" dirty="0" smtClean="0"/>
              <a:t> a </a:t>
            </a:r>
            <a:r>
              <a:rPr lang="en-US" dirty="0" err="1" smtClean="0"/>
              <a:t>seconda</a:t>
            </a:r>
            <a:r>
              <a:rPr lang="en-US" dirty="0" smtClean="0"/>
              <a:t> dell’ output </a:t>
            </a:r>
            <a:r>
              <a:rPr lang="en-US" dirty="0" err="1" smtClean="0"/>
              <a:t>sull</a:t>
            </a:r>
            <a:r>
              <a:rPr lang="en-US" dirty="0" smtClean="0"/>
              <a:t>’ ALU</a:t>
            </a:r>
            <a:r>
              <a:rPr lang="en-US" dirty="0"/>
              <a:t>. 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verificare se </a:t>
            </a:r>
            <a:r>
              <a:rPr lang="it-IT" b="1" dirty="0"/>
              <a:t>un </a:t>
            </a:r>
            <a:r>
              <a:rPr lang="it-IT" b="1" dirty="0" smtClean="0"/>
              <a:t>registro contiene il valore zero</a:t>
            </a:r>
            <a:r>
              <a:rPr lang="it-IT" dirty="0" smtClean="0"/>
              <a:t>: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it-IT" dirty="0" smtClean="0"/>
              <a:t>Possiamo </a:t>
            </a:r>
            <a:r>
              <a:rPr lang="it-IT" dirty="0"/>
              <a:t>copiarlo sull’ALU e memorizzarlo su se </a:t>
            </a:r>
            <a:r>
              <a:rPr lang="it-IT" dirty="0" smtClean="0"/>
              <a:t>stesso:</a:t>
            </a:r>
            <a:br>
              <a:rPr lang="it-IT" dirty="0" smtClean="0"/>
            </a:br>
            <a:r>
              <a:rPr lang="it-IT" dirty="0" smtClean="0"/>
              <a:t>TOS </a:t>
            </a:r>
            <a:r>
              <a:rPr lang="it-IT" dirty="0"/>
              <a:t>= TOS </a:t>
            </a:r>
            <a:r>
              <a:rPr lang="it-IT" dirty="0" smtClean="0"/>
              <a:t>(E’ statement </a:t>
            </a:r>
            <a:r>
              <a:rPr lang="it-IT" dirty="0"/>
              <a:t>bizzarro, ma </a:t>
            </a:r>
            <a:r>
              <a:rPr lang="it-IT" dirty="0" smtClean="0"/>
              <a:t>corretto)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La notazione non </a:t>
            </a:r>
            <a:r>
              <a:rPr lang="it-IT" b="1" dirty="0"/>
              <a:t>è molto </a:t>
            </a:r>
            <a:r>
              <a:rPr lang="it-IT" b="1" dirty="0" smtClean="0"/>
              <a:t>leggibile: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 </a:t>
            </a:r>
            <a:r>
              <a:rPr lang="it-IT" dirty="0"/>
              <a:t>è </a:t>
            </a:r>
            <a:r>
              <a:rPr lang="it-IT" dirty="0" smtClean="0"/>
              <a:t>preferibile utilizzare le </a:t>
            </a:r>
            <a:r>
              <a:rPr lang="it-IT" dirty="0"/>
              <a:t>due </a:t>
            </a:r>
            <a:r>
              <a:rPr lang="it-IT" dirty="0" smtClean="0"/>
              <a:t>linee N </a:t>
            </a:r>
            <a:r>
              <a:rPr lang="it-IT" dirty="0"/>
              <a:t>e </a:t>
            </a:r>
            <a:r>
              <a:rPr lang="it-IT" dirty="0" smtClean="0"/>
              <a:t>Z;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Per esempio: </a:t>
            </a:r>
            <a:r>
              <a:rPr lang="it-IT" dirty="0"/>
              <a:t>Z = </a:t>
            </a:r>
            <a:r>
              <a:rPr lang="it-IT" dirty="0" smtClean="0"/>
              <a:t>TOS fa </a:t>
            </a:r>
            <a:r>
              <a:rPr lang="it-IT" dirty="0"/>
              <a:t>sì che TOS vada sull’ALU e imposti Z a seconda del valore di TOS; il salto può essere definito in questo </a:t>
            </a:r>
            <a:r>
              <a:rPr lang="it-IT" dirty="0" smtClean="0"/>
              <a:t>modo:</a:t>
            </a:r>
            <a:br>
              <a:rPr lang="it-IT" dirty="0" smtClean="0"/>
            </a:br>
            <a:r>
              <a:rPr lang="it-IT" dirty="0" smtClean="0"/>
              <a:t>Z </a:t>
            </a:r>
            <a:r>
              <a:rPr lang="it-IT" dirty="0"/>
              <a:t>= TOS; </a:t>
            </a:r>
            <a:br>
              <a:rPr lang="it-IT" dirty="0"/>
            </a:br>
            <a:r>
              <a:rPr lang="it-IT" dirty="0" err="1" smtClean="0"/>
              <a:t>if</a:t>
            </a:r>
            <a:r>
              <a:rPr lang="it-IT" dirty="0" smtClean="0"/>
              <a:t> </a:t>
            </a:r>
            <a:r>
              <a:rPr lang="it-IT" dirty="0"/>
              <a:t>(Z) goto L1; 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else </a:t>
            </a:r>
            <a:r>
              <a:rPr lang="it-IT" dirty="0"/>
              <a:t>goto L2(tutto in un’unica riga)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889" y="1174300"/>
            <a:ext cx="3136111" cy="5562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06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457"/>
    </mc:Choice>
    <mc:Fallback>
      <p:transition spd="slow" advTm="89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70934" y="1429449"/>
            <a:ext cx="502057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Operazioni</a:t>
            </a:r>
            <a:r>
              <a:rPr lang="en-US" b="1" dirty="0" smtClean="0"/>
              <a:t> </a:t>
            </a:r>
            <a:r>
              <a:rPr lang="en-US" b="1" dirty="0" err="1"/>
              <a:t>tipiche</a:t>
            </a:r>
            <a:r>
              <a:rPr lang="en-US" b="1" dirty="0"/>
              <a:t>: </a:t>
            </a:r>
            <a:endParaRPr lang="en-US" b="1" dirty="0" smtClean="0"/>
          </a:p>
          <a:p>
            <a:endParaRPr lang="en-US" b="1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altLang="en-US" dirty="0">
                <a:cs typeface="Times New Roman" pitchFamily="18" charset="0"/>
              </a:rPr>
              <a:t> </a:t>
            </a:r>
            <a:r>
              <a:rPr lang="it-IT" altLang="en-US" dirty="0">
                <a:cs typeface="Times New Roman" pitchFamily="18" charset="0"/>
              </a:rPr>
              <a:t>MAR = MAR + </a:t>
            </a:r>
            <a:r>
              <a:rPr lang="it-IT" altLang="en-US" dirty="0" smtClean="0">
                <a:cs typeface="Times New Roman" pitchFamily="18" charset="0"/>
              </a:rPr>
              <a:t>1</a:t>
            </a:r>
          </a:p>
          <a:p>
            <a:pPr marL="285750" indent="-285750">
              <a:buFont typeface="Arial" pitchFamily="34" charset="0"/>
              <a:buChar char="•"/>
            </a:pPr>
            <a:endParaRPr lang="it-IT" altLang="en-US" dirty="0" smtClean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it-IT" altLang="en-US" dirty="0" smtClean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MDR </a:t>
            </a:r>
            <a:r>
              <a:rPr lang="it-IT" dirty="0"/>
              <a:t>= SP (copia del contenuto di SP in </a:t>
            </a:r>
            <a:r>
              <a:rPr lang="it-IT" dirty="0" smtClean="0"/>
              <a:t>MDR)</a:t>
            </a:r>
          </a:p>
          <a:p>
            <a:pPr marL="285750" indent="-285750">
              <a:buFont typeface="Arial" pitchFamily="34" charset="0"/>
              <a:buChar char="•"/>
            </a:pPr>
            <a:endParaRPr lang="it-IT" altLang="en-US" dirty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it-IT" altLang="en-US" dirty="0" smtClean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dirty="0" smtClean="0">
                <a:cs typeface="Times New Roman" pitchFamily="18" charset="0"/>
              </a:rPr>
              <a:t>MDR </a:t>
            </a:r>
            <a:r>
              <a:rPr lang="it-IT" altLang="en-US" dirty="0">
                <a:cs typeface="Times New Roman" pitchFamily="18" charset="0"/>
              </a:rPr>
              <a:t>= MDR + </a:t>
            </a:r>
            <a:r>
              <a:rPr lang="it-IT" altLang="en-US" dirty="0" smtClean="0">
                <a:cs typeface="Times New Roman" pitchFamily="18" charset="0"/>
              </a:rPr>
              <a:t>SP</a:t>
            </a:r>
            <a:r>
              <a:rPr lang="it-IT" dirty="0" smtClean="0"/>
              <a:t> 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MDR </a:t>
            </a:r>
            <a:r>
              <a:rPr lang="it-IT" dirty="0"/>
              <a:t>= H + SP (addizione del contenuto di H e SP, scrittura della somma in MDR</a:t>
            </a:r>
            <a:r>
              <a:rPr lang="it-IT" dirty="0" smtClean="0"/>
              <a:t>)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altLang="en-US" dirty="0">
                <a:cs typeface="Times New Roman" pitchFamily="18" charset="0"/>
              </a:rPr>
              <a:t>H</a:t>
            </a:r>
            <a:r>
              <a:rPr lang="it-IT" altLang="en-US" dirty="0">
                <a:cs typeface="Times New Roman" pitchFamily="18" charset="0"/>
              </a:rPr>
              <a:t> = H – MDR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5" name="Rettangolo 4"/>
          <p:cNvSpPr/>
          <p:nvPr/>
        </p:nvSpPr>
        <p:spPr>
          <a:xfrm>
            <a:off x="2579297" y="1714500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contenuto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MAR non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ò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andare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bus B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108" y="958639"/>
            <a:ext cx="3136111" cy="5562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ttangolo 8"/>
          <p:cNvSpPr/>
          <p:nvPr/>
        </p:nvSpPr>
        <p:spPr>
          <a:xfrm>
            <a:off x="2769078" y="3376267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dei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due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addendi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deve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H o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2769077" y="5068604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solo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contenuto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H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ò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sottratto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3483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580"/>
    </mc:Choice>
    <mc:Fallback>
      <p:transition spd="slow" advTm="142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70934" y="1429449"/>
            <a:ext cx="502057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Operazioni</a:t>
            </a:r>
            <a:r>
              <a:rPr lang="en-US" b="1" dirty="0" smtClean="0"/>
              <a:t> </a:t>
            </a:r>
            <a:r>
              <a:rPr lang="en-US" b="1" dirty="0" err="1"/>
              <a:t>tipiche</a:t>
            </a:r>
            <a:r>
              <a:rPr lang="en-US" b="1" dirty="0"/>
              <a:t>: </a:t>
            </a:r>
            <a:endParaRPr lang="en-US" b="1" dirty="0" smtClean="0"/>
          </a:p>
          <a:p>
            <a:endParaRPr lang="en-US" b="1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altLang="en-US" dirty="0">
                <a:cs typeface="Times New Roman" pitchFamily="18" charset="0"/>
              </a:rPr>
              <a:t> </a:t>
            </a:r>
            <a:r>
              <a:rPr lang="it-IT" altLang="en-US" dirty="0">
                <a:cs typeface="Times New Roman" pitchFamily="18" charset="0"/>
              </a:rPr>
              <a:t>MAR = MAR + </a:t>
            </a:r>
            <a:r>
              <a:rPr lang="it-IT" altLang="en-US" dirty="0" smtClean="0">
                <a:cs typeface="Times New Roman" pitchFamily="18" charset="0"/>
              </a:rPr>
              <a:t>1</a:t>
            </a:r>
          </a:p>
          <a:p>
            <a:r>
              <a:rPr lang="it-IT" altLang="en-US" dirty="0" smtClean="0">
                <a:cs typeface="Times New Roman" pitchFamily="18" charset="0"/>
              </a:rPr>
              <a:t/>
            </a:r>
            <a:br>
              <a:rPr lang="it-IT" altLang="en-US" dirty="0" smtClean="0">
                <a:cs typeface="Times New Roman" pitchFamily="18" charset="0"/>
              </a:rPr>
            </a:br>
            <a:endParaRPr lang="it-IT" altLang="en-US" dirty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it-IT" altLang="en-US" dirty="0" smtClean="0"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dirty="0" smtClean="0">
                <a:cs typeface="Times New Roman" pitchFamily="18" charset="0"/>
              </a:rPr>
              <a:t>MDR </a:t>
            </a:r>
            <a:r>
              <a:rPr lang="it-IT" altLang="en-US" dirty="0">
                <a:cs typeface="Times New Roman" pitchFamily="18" charset="0"/>
              </a:rPr>
              <a:t>= MDR + </a:t>
            </a:r>
            <a:r>
              <a:rPr lang="it-IT" altLang="en-US" dirty="0" smtClean="0">
                <a:cs typeface="Times New Roman" pitchFamily="18" charset="0"/>
              </a:rPr>
              <a:t>SP</a:t>
            </a:r>
            <a:r>
              <a:rPr lang="it-IT" dirty="0" smtClean="0"/>
              <a:t> 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endParaRPr lang="it-IT" dirty="0" smtClean="0"/>
          </a:p>
          <a:p>
            <a:endParaRPr lang="it-IT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GB" altLang="en-US" dirty="0" smtClean="0">
                <a:cs typeface="Times New Roman" pitchFamily="18" charset="0"/>
              </a:rPr>
              <a:t>H</a:t>
            </a:r>
            <a:r>
              <a:rPr lang="it-IT" altLang="en-US" dirty="0" smtClean="0">
                <a:cs typeface="Times New Roman" pitchFamily="18" charset="0"/>
              </a:rPr>
              <a:t> </a:t>
            </a:r>
            <a:r>
              <a:rPr lang="it-IT" altLang="en-US" dirty="0">
                <a:cs typeface="Times New Roman" pitchFamily="18" charset="0"/>
              </a:rPr>
              <a:t>= H – MDR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5" name="Rettangolo 4"/>
          <p:cNvSpPr/>
          <p:nvPr/>
        </p:nvSpPr>
        <p:spPr>
          <a:xfrm>
            <a:off x="2822274" y="1693409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contenuto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MAR non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ò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andare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sul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bus B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2822274" y="2722110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dei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due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addendi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deve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H o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costante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0" name="Rettangolo 9"/>
          <p:cNvSpPr/>
          <p:nvPr/>
        </p:nvSpPr>
        <p:spPr>
          <a:xfrm>
            <a:off x="2822274" y="3748654"/>
            <a:ext cx="2622430" cy="10265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solo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contenuto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H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ò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sottratto</a:t>
            </a:r>
            <a:endParaRPr lang="it-IT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0" y="4883505"/>
            <a:ext cx="5486403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ct val="50000"/>
              </a:spcBef>
            </a:pP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n</a:t>
            </a:r>
            <a:r>
              <a:rPr lang="it-IT" altLang="en-US" b="1" dirty="0">
                <a:solidFill>
                  <a:srgbClr val="000099"/>
                </a:solidFill>
                <a:cs typeface="Times New Roman" pitchFamily="18" charset="0"/>
              </a:rPr>
              <a:t>on </a:t>
            </a:r>
            <a:r>
              <a:rPr lang="en-GB" altLang="en-US" b="1" dirty="0" err="1">
                <a:solidFill>
                  <a:srgbClr val="000099"/>
                </a:solidFill>
                <a:cs typeface="Arial" charset="0"/>
              </a:rPr>
              <a:t>sono</a:t>
            </a:r>
            <a:r>
              <a:rPr lang="en-GB" altLang="en-US" b="1" dirty="0">
                <a:solidFill>
                  <a:srgbClr val="000099"/>
                </a:solidFill>
                <a:cs typeface="Arial" charset="0"/>
              </a:rPr>
              <a:t> </a:t>
            </a:r>
            <a:r>
              <a:rPr lang="it-IT" altLang="en-US" b="1" dirty="0" err="1">
                <a:solidFill>
                  <a:srgbClr val="000099"/>
                </a:solidFill>
                <a:cs typeface="Times New Roman" pitchFamily="18" charset="0"/>
              </a:rPr>
              <a:t>ammissibil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i</a:t>
            </a:r>
            <a:r>
              <a:rPr lang="it-IT" altLang="en-US" b="1" dirty="0">
                <a:solidFill>
                  <a:srgbClr val="000099"/>
                </a:solidFill>
                <a:cs typeface="Times New Roman" pitchFamily="18" charset="0"/>
              </a:rPr>
              <a:t> perché </a:t>
            </a:r>
            <a:r>
              <a:rPr lang="it-IT" altLang="en-US" b="1" i="1" u="sng" dirty="0">
                <a:solidFill>
                  <a:srgbClr val="000099"/>
                </a:solidFill>
                <a:cs typeface="Times New Roman" pitchFamily="18" charset="0"/>
              </a:rPr>
              <a:t>alcuni collegamenti non sono possibili sul cammino</a:t>
            </a:r>
            <a:r>
              <a:rPr lang="it-IT" altLang="en-US" b="1" dirty="0">
                <a:solidFill>
                  <a:srgbClr val="000099"/>
                </a:solidFill>
                <a:cs typeface="Times New Roman" pitchFamily="18" charset="0"/>
              </a:rPr>
              <a:t> dei dati </a:t>
            </a:r>
            <a:r>
              <a:rPr lang="it-IT" altLang="en-US" b="1" i="1" u="sng" dirty="0">
                <a:solidFill>
                  <a:srgbClr val="000099"/>
                </a:solidFill>
                <a:cs typeface="Times New Roman" pitchFamily="18" charset="0"/>
              </a:rPr>
              <a:t>oppure perché certe operazioni aritmetiche non sono possibili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(non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possono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essere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tradotte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nei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36 bit di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una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en-GB" altLang="en-US" b="1" dirty="0" err="1">
                <a:solidFill>
                  <a:srgbClr val="000099"/>
                </a:solidFill>
                <a:cs typeface="Times New Roman" pitchFamily="18" charset="0"/>
              </a:rPr>
              <a:t>microistruzione</a:t>
            </a:r>
            <a:r>
              <a:rPr lang="en-GB" altLang="en-US" b="1" dirty="0">
                <a:solidFill>
                  <a:srgbClr val="000099"/>
                </a:solidFill>
                <a:cs typeface="Times New Roman" pitchFamily="18" charset="0"/>
              </a:rPr>
              <a:t>).</a:t>
            </a:r>
            <a:endParaRPr lang="it-IT" altLang="en-US" b="1" dirty="0">
              <a:solidFill>
                <a:srgbClr val="000099"/>
              </a:solidFill>
              <a:cs typeface="Times New Roman" pitchFamily="18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594524" y="4261926"/>
            <a:ext cx="3549476" cy="2502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ct val="50000"/>
              </a:spcBef>
            </a:pPr>
            <a:r>
              <a:rPr lang="en-GB" altLang="en-US" dirty="0">
                <a:solidFill>
                  <a:srgbClr val="000099"/>
                </a:solidFill>
                <a:cs typeface="Times New Roman" pitchFamily="18" charset="0"/>
              </a:rPr>
              <a:t>La </a:t>
            </a:r>
            <a:r>
              <a:rPr lang="en-GB" altLang="en-US" dirty="0" err="1" smtClean="0">
                <a:solidFill>
                  <a:srgbClr val="000099"/>
                </a:solidFill>
                <a:cs typeface="Times New Roman" pitchFamily="18" charset="0"/>
              </a:rPr>
              <a:t>sequenza</a:t>
            </a:r>
            <a:r>
              <a:rPr lang="en-GB" altLang="en-US" dirty="0" smtClean="0">
                <a:solidFill>
                  <a:srgbClr val="000099"/>
                </a:solidFill>
                <a:cs typeface="Times New Roman" pitchFamily="18" charset="0"/>
              </a:rPr>
              <a:t>:</a:t>
            </a:r>
          </a:p>
          <a:p>
            <a:pPr lvl="1">
              <a:lnSpc>
                <a:spcPct val="90000"/>
              </a:lnSpc>
              <a:spcBef>
                <a:spcPct val="50000"/>
              </a:spcBef>
            </a:pPr>
            <a:r>
              <a:rPr lang="it-IT" altLang="en-US" dirty="0" smtClean="0">
                <a:cs typeface="Times New Roman" pitchFamily="18" charset="0"/>
              </a:rPr>
              <a:t>MAR </a:t>
            </a:r>
            <a:r>
              <a:rPr lang="it-IT" altLang="en-US" dirty="0">
                <a:cs typeface="Times New Roman" pitchFamily="18" charset="0"/>
              </a:rPr>
              <a:t>= SP; </a:t>
            </a:r>
            <a:r>
              <a:rPr lang="it-IT" altLang="en-US" dirty="0" err="1">
                <a:cs typeface="Times New Roman" pitchFamily="18" charset="0"/>
              </a:rPr>
              <a:t>rd</a:t>
            </a:r>
            <a:r>
              <a:rPr lang="it-IT" altLang="en-US" dirty="0">
                <a:cs typeface="Times New Roman" pitchFamily="18" charset="0"/>
              </a:rPr>
              <a:t>;                                                                                                                                               MDR = H;       </a:t>
            </a:r>
            <a:endParaRPr lang="it-IT" altLang="en-US" dirty="0" smtClean="0">
              <a:cs typeface="Times New Roman" pitchFamily="18" charset="0"/>
            </a:endParaRPr>
          </a:p>
          <a:p>
            <a:pPr lvl="1">
              <a:lnSpc>
                <a:spcPct val="90000"/>
              </a:lnSpc>
              <a:spcBef>
                <a:spcPct val="50000"/>
              </a:spcBef>
            </a:pPr>
            <a:r>
              <a:rPr lang="it-IT" altLang="en-US" dirty="0" smtClean="0">
                <a:cs typeface="Times New Roman" pitchFamily="18" charset="0"/>
              </a:rPr>
              <a:t>E’ ammissibile???                                                                                                                                       </a:t>
            </a:r>
            <a:endParaRPr lang="en-GB" altLang="en-US" dirty="0">
              <a:cs typeface="Times New Roman" pitchFamily="18" charset="0"/>
            </a:endParaRPr>
          </a:p>
          <a:p>
            <a:pPr lvl="1">
              <a:lnSpc>
                <a:spcPct val="90000"/>
              </a:lnSpc>
              <a:spcBef>
                <a:spcPct val="50000"/>
              </a:spcBef>
            </a:pPr>
            <a:r>
              <a:rPr lang="en-GB" altLang="en-US" dirty="0">
                <a:solidFill>
                  <a:srgbClr val="000099"/>
                </a:solidFill>
                <a:cs typeface="Times New Roman" pitchFamily="18" charset="0"/>
              </a:rPr>
              <a:t>n</a:t>
            </a:r>
            <a:r>
              <a:rPr lang="it-IT" altLang="en-US" dirty="0">
                <a:solidFill>
                  <a:srgbClr val="000099"/>
                </a:solidFill>
                <a:cs typeface="Times New Roman" pitchFamily="18" charset="0"/>
              </a:rPr>
              <a:t>on è ammissibile perché MDR non può ricevere simultaneamente dati dalla memoria e dal bus C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968" y="634484"/>
            <a:ext cx="2548904" cy="3595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108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25"/>
    </mc:Choice>
    <mc:Fallback>
      <p:transition spd="slow" advTm="82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Il </a:t>
            </a:r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linguaggio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4" name="Rettangolo 3"/>
          <p:cNvSpPr/>
          <p:nvPr/>
        </p:nvSpPr>
        <p:spPr>
          <a:xfrm>
            <a:off x="362310" y="1714500"/>
            <a:ext cx="866092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La </a:t>
            </a:r>
            <a:r>
              <a:rPr lang="it-IT" b="1" dirty="0" err="1"/>
              <a:t>notazionede</a:t>
            </a:r>
            <a:r>
              <a:rPr lang="it-IT" b="1" dirty="0"/>
              <a:t> </a:t>
            </a:r>
            <a:r>
              <a:rPr lang="it-IT" b="1" dirty="0" smtClean="0"/>
              <a:t>linguaggio viene estesa per </a:t>
            </a:r>
            <a:r>
              <a:rPr lang="it-IT" b="1" dirty="0" err="1" smtClean="0"/>
              <a:t>pemettere</a:t>
            </a:r>
            <a:r>
              <a:rPr lang="it-IT" b="1" dirty="0" smtClean="0"/>
              <a:t> assegnazioni multiple ripetendo il segno </a:t>
            </a:r>
            <a:r>
              <a:rPr lang="it-IT" b="1" dirty="0"/>
              <a:t>“=“;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Per </a:t>
            </a:r>
            <a:r>
              <a:rPr lang="it-IT" dirty="0"/>
              <a:t>esempio, per </a:t>
            </a:r>
            <a:r>
              <a:rPr lang="it-IT" dirty="0" smtClean="0"/>
              <a:t>incrementare SP </a:t>
            </a:r>
            <a:r>
              <a:rPr lang="it-IT" dirty="0"/>
              <a:t>di 1 </a:t>
            </a:r>
            <a:r>
              <a:rPr lang="it-IT" dirty="0" err="1" smtClean="0"/>
              <a:t>eD</a:t>
            </a:r>
            <a:r>
              <a:rPr lang="it-IT" dirty="0" smtClean="0"/>
              <a:t> inoltre memorizzare il valore su MDR oltre che su SP</a:t>
            </a:r>
            <a:r>
              <a:rPr lang="it-IT" dirty="0"/>
              <a:t>, è </a:t>
            </a:r>
            <a:r>
              <a:rPr lang="it-IT" dirty="0" smtClean="0"/>
              <a:t>ammesso scrivere:</a:t>
            </a:r>
            <a:br>
              <a:rPr lang="it-IT" dirty="0" smtClean="0"/>
            </a:br>
            <a:r>
              <a:rPr lang="en-US" b="1" dirty="0" smtClean="0"/>
              <a:t>SP </a:t>
            </a:r>
            <a:r>
              <a:rPr lang="en-US" b="1" dirty="0"/>
              <a:t>= MDR = SP + </a:t>
            </a:r>
            <a:r>
              <a:rPr lang="en-US" b="1" dirty="0" smtClean="0"/>
              <a:t>1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Può</a:t>
            </a:r>
            <a:r>
              <a:rPr lang="en-US" dirty="0" smtClean="0"/>
              <a:t>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visto</a:t>
            </a:r>
            <a:r>
              <a:rPr lang="en-US" dirty="0" smtClean="0"/>
              <a:t> come: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it-IT" dirty="0" smtClean="0"/>
              <a:t>Assegna il valore di </a:t>
            </a:r>
            <a:r>
              <a:rPr lang="it-IT" dirty="0"/>
              <a:t>SP + 1 </a:t>
            </a:r>
            <a:r>
              <a:rPr lang="it-IT" dirty="0" smtClean="0"/>
              <a:t>sia a MDR;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it-IT" dirty="0" smtClean="0"/>
              <a:t>Assegna il valore di </a:t>
            </a:r>
            <a:r>
              <a:rPr lang="it-IT" dirty="0"/>
              <a:t>MDR a SP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MDR</a:t>
            </a:r>
            <a:r>
              <a:rPr lang="it-IT" dirty="0"/>
              <a:t>, PC, SP, LV, CPP, TOS, OPC </a:t>
            </a:r>
            <a:r>
              <a:rPr lang="it-IT" dirty="0" smtClean="0"/>
              <a:t>possono essere considerate </a:t>
            </a:r>
            <a:r>
              <a:rPr lang="it-IT" dirty="0"/>
              <a:t>come </a:t>
            </a:r>
            <a:r>
              <a:rPr lang="it-IT" dirty="0" smtClean="0"/>
              <a:t>delle </a:t>
            </a:r>
            <a:r>
              <a:rPr lang="it-IT" b="1" dirty="0" smtClean="0"/>
              <a:t>variabili </a:t>
            </a:r>
            <a:r>
              <a:rPr lang="it-IT" dirty="0" smtClean="0"/>
              <a:t>che contengono numeri </a:t>
            </a:r>
            <a:r>
              <a:rPr lang="it-IT" dirty="0"/>
              <a:t>interi rappresentabili in complemento a 2 con 32 bit e possono essere sia lette che scritte;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MBR </a:t>
            </a:r>
            <a:r>
              <a:rPr lang="it-IT" dirty="0" smtClean="0"/>
              <a:t>contiene </a:t>
            </a:r>
            <a:r>
              <a:rPr lang="it-IT" dirty="0"/>
              <a:t>numeri interi a 8 bit, ma può essere </a:t>
            </a:r>
            <a:r>
              <a:rPr lang="it-IT" b="1" dirty="0"/>
              <a:t>solo letta</a:t>
            </a:r>
            <a:r>
              <a:rPr lang="it-IT" dirty="0"/>
              <a:t>;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MAR </a:t>
            </a:r>
            <a:r>
              <a:rPr lang="it-IT" b="1" dirty="0"/>
              <a:t>e H </a:t>
            </a:r>
            <a:r>
              <a:rPr lang="it-IT" dirty="0"/>
              <a:t>sono in sola scrittura (possono apparire solo a sinistra di </a:t>
            </a:r>
            <a:r>
              <a:rPr lang="it-IT" dirty="0" smtClean="0"/>
              <a:t>un assegnamento</a:t>
            </a:r>
            <a:r>
              <a:rPr lang="it-IT" dirty="0"/>
              <a:t>)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5335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65"/>
    </mc:Choice>
    <mc:Fallback>
      <p:transition spd="slow" advTm="91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77638" y="1594782"/>
            <a:ext cx="57710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CONSIDERIAMO QUESTO FRAMMENTO DI CODICE E LA SITUAZIONE IN TABELLA:</a:t>
            </a:r>
            <a:endParaRPr lang="en-US" dirty="0"/>
          </a:p>
          <a:p>
            <a:r>
              <a:rPr lang="en-US" dirty="0"/>
              <a:t>H = 0</a:t>
            </a:r>
          </a:p>
          <a:p>
            <a:r>
              <a:rPr lang="en-US" dirty="0"/>
              <a:t>L1     OPC = OPC -1; if(N) </a:t>
            </a:r>
            <a:r>
              <a:rPr lang="en-US" dirty="0" err="1"/>
              <a:t>goto</a:t>
            </a:r>
            <a:r>
              <a:rPr lang="en-US" dirty="0"/>
              <a:t> Exit; else </a:t>
            </a:r>
            <a:r>
              <a:rPr lang="en-US" dirty="0" err="1"/>
              <a:t>goto</a:t>
            </a:r>
            <a:r>
              <a:rPr lang="en-US" dirty="0"/>
              <a:t> L2</a:t>
            </a:r>
          </a:p>
          <a:p>
            <a:r>
              <a:rPr lang="pt-BR" dirty="0"/>
              <a:t>L2     H = TOS + H; goto L1</a:t>
            </a:r>
          </a:p>
          <a:p>
            <a:r>
              <a:rPr lang="en-US" dirty="0"/>
              <a:t>Exit   SP = H</a:t>
            </a:r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21625"/>
              </p:ext>
            </p:extLst>
          </p:nvPr>
        </p:nvGraphicFramePr>
        <p:xfrm>
          <a:off x="5526657" y="1612035"/>
          <a:ext cx="2953108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277"/>
                <a:gridCol w="738277"/>
                <a:gridCol w="855453"/>
                <a:gridCol w="621101"/>
              </a:tblGrid>
              <a:tr h="309976"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2(L2)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 (L1)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4(L2)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(L1)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6(L2)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0(L1)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 (L1)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ttangolo 4"/>
          <p:cNvSpPr/>
          <p:nvPr/>
        </p:nvSpPr>
        <p:spPr>
          <a:xfrm>
            <a:off x="146649" y="406336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Cosa</a:t>
            </a:r>
            <a:r>
              <a:rPr lang="en-US" dirty="0" smtClean="0"/>
              <a:t> </a:t>
            </a:r>
            <a:r>
              <a:rPr lang="en-US" dirty="0" err="1" smtClean="0"/>
              <a:t>fa</a:t>
            </a:r>
            <a:r>
              <a:rPr lang="en-US" dirty="0" smtClean="0"/>
              <a:t> </a:t>
            </a:r>
            <a:r>
              <a:rPr lang="en-US" dirty="0" err="1" smtClean="0"/>
              <a:t>questo</a:t>
            </a:r>
            <a:r>
              <a:rPr lang="en-US" dirty="0" smtClean="0"/>
              <a:t> </a:t>
            </a:r>
            <a:r>
              <a:rPr lang="en-US" dirty="0" err="1" smtClean="0"/>
              <a:t>codice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Rettangolo 5"/>
          <p:cNvSpPr/>
          <p:nvPr/>
        </p:nvSpPr>
        <p:spPr>
          <a:xfrm>
            <a:off x="232913" y="4432699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it-IT" dirty="0"/>
              <a:t>Il seguente segmento di codice inserisce in SP il valore ottenuto dalla moltiplicazione dei valori contenuti in TOS e OPC, supponendo che il contenuto di OPC sia &gt;= 0</a:t>
            </a: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Esercizio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16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971"/>
    </mc:Choice>
    <mc:Fallback>
      <p:transition spd="slow" advTm="165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ctangle 5"/>
          <p:cNvSpPr txBox="1">
            <a:spLocks noChangeArrowheads="1"/>
          </p:cNvSpPr>
          <p:nvPr/>
        </p:nvSpPr>
        <p:spPr bwMode="auto">
          <a:xfrm>
            <a:off x="457200" y="5715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2400" dirty="0" err="1" smtClean="0">
                <a:solidFill>
                  <a:srgbClr val="000099"/>
                </a:solidFill>
                <a:latin typeface="Arial" charset="0"/>
              </a:rPr>
              <a:t>Esercizio</a:t>
            </a:r>
            <a:r>
              <a:rPr lang="en-GB" altLang="en-US" sz="2400" dirty="0" smtClean="0">
                <a:solidFill>
                  <a:srgbClr val="000099"/>
                </a:solidFill>
                <a:latin typeface="Arial" charset="0"/>
              </a:rPr>
              <a:t> MAL</a:t>
            </a:r>
            <a:endParaRPr lang="it-IT" altLang="en-US" dirty="0" smtClean="0"/>
          </a:p>
        </p:txBody>
      </p:sp>
      <p:sp>
        <p:nvSpPr>
          <p:cNvPr id="4" name="Rettangolo 3"/>
          <p:cNvSpPr/>
          <p:nvPr/>
        </p:nvSpPr>
        <p:spPr>
          <a:xfrm>
            <a:off x="319178" y="1360916"/>
            <a:ext cx="77982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Supponendo </a:t>
            </a:r>
            <a:r>
              <a:rPr lang="it-IT" dirty="0"/>
              <a:t>di avere nei registri SP e </a:t>
            </a:r>
            <a:r>
              <a:rPr lang="it-IT" dirty="0" smtClean="0"/>
              <a:t>TOS memorizzati </a:t>
            </a:r>
            <a:r>
              <a:rPr lang="it-IT" dirty="0"/>
              <a:t>dei numeri rappresentati in complemento a due, </a:t>
            </a:r>
            <a:r>
              <a:rPr lang="it-IT" b="1" dirty="0"/>
              <a:t>scrivere un programma che memorizzi nel registro OPC il valore 2(A -B)</a:t>
            </a:r>
            <a:r>
              <a:rPr lang="it-IT" dirty="0"/>
              <a:t>. </a:t>
            </a:r>
            <a:endParaRPr lang="it-IT" dirty="0" smtClean="0"/>
          </a:p>
          <a:p>
            <a:r>
              <a:rPr lang="it-IT" dirty="0" smtClean="0"/>
              <a:t>Per </a:t>
            </a:r>
            <a:r>
              <a:rPr lang="it-IT" dirty="0"/>
              <a:t>esempio, A (SP) = 5, B (TOS) = 2; </a:t>
            </a:r>
          </a:p>
        </p:txBody>
      </p:sp>
      <p:sp>
        <p:nvSpPr>
          <p:cNvPr id="5" name="Rettangolo 4"/>
          <p:cNvSpPr/>
          <p:nvPr/>
        </p:nvSpPr>
        <p:spPr>
          <a:xfrm>
            <a:off x="2794957" y="2582213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Istruzioni</a:t>
            </a:r>
            <a:r>
              <a:rPr lang="en-US" b="1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 </a:t>
            </a:r>
            <a:r>
              <a:rPr lang="en-US" dirty="0"/>
              <a:t>= TOS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 </a:t>
            </a:r>
            <a:r>
              <a:rPr lang="en-US" dirty="0"/>
              <a:t>= SP = SP -H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OPC </a:t>
            </a:r>
            <a:r>
              <a:rPr lang="en-US" dirty="0"/>
              <a:t>= SP + H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16" y="2760508"/>
            <a:ext cx="2548904" cy="3595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ttangolo 6"/>
          <p:cNvSpPr/>
          <p:nvPr/>
        </p:nvSpPr>
        <p:spPr>
          <a:xfrm>
            <a:off x="2510285" y="4102734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b="1" dirty="0" err="1" smtClean="0"/>
              <a:t>Cosa</a:t>
            </a:r>
            <a:r>
              <a:rPr lang="en-US" b="1" dirty="0" smtClean="0"/>
              <a:t> Ho </a:t>
            </a:r>
            <a:r>
              <a:rPr lang="en-US" b="1" dirty="0" err="1" smtClean="0"/>
              <a:t>sbagliato</a:t>
            </a:r>
            <a:r>
              <a:rPr lang="en-US" b="1" dirty="0" smtClean="0"/>
              <a:t>????</a:t>
            </a:r>
            <a:endParaRPr lang="en-US" b="1" dirty="0"/>
          </a:p>
          <a:p>
            <a:r>
              <a:rPr lang="it-IT" dirty="0" smtClean="0"/>
              <a:t>per rendere veramente </a:t>
            </a:r>
            <a:r>
              <a:rPr lang="it-IT" dirty="0"/>
              <a:t>chiaro ogni transizione </a:t>
            </a:r>
            <a:r>
              <a:rPr lang="it-IT" dirty="0" smtClean="0"/>
              <a:t>da </a:t>
            </a:r>
            <a:r>
              <a:rPr lang="it-IT" dirty="0"/>
              <a:t>una microistruzione all’altra </a:t>
            </a:r>
            <a:r>
              <a:rPr lang="it-IT" dirty="0" smtClean="0"/>
              <a:t>manca un </a:t>
            </a:r>
            <a:r>
              <a:rPr lang="it-IT" dirty="0"/>
              <a:t>indirizzamento esplicito: 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b="1" dirty="0" smtClean="0"/>
              <a:t>bisognerebbe</a:t>
            </a:r>
            <a:r>
              <a:rPr lang="it-IT" b="1" dirty="0"/>
              <a:t>, in altre parole, premettere a ogni istruzione un’etichetta e aggiungere, al termine di ogni istruzione, un GOTO all’etichetta dell’istruzione successiva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285" y="2383299"/>
            <a:ext cx="3886200" cy="1095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7551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566"/>
    </mc:Choice>
    <mc:Fallback>
      <p:transition spd="slow" advTm="189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Text Box 2"/>
          <p:cNvSpPr txBox="1">
            <a:spLocks noChangeArrowheads="1"/>
          </p:cNvSpPr>
          <p:nvPr/>
        </p:nvSpPr>
        <p:spPr bwMode="auto">
          <a:xfrm>
            <a:off x="1714032" y="866313"/>
            <a:ext cx="296638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linguaggio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MAL Un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Esempio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1555" name="Text Box 3"/>
          <p:cNvSpPr txBox="1">
            <a:spLocks noChangeArrowheads="1"/>
          </p:cNvSpPr>
          <p:nvPr/>
        </p:nvSpPr>
        <p:spPr bwMode="auto">
          <a:xfrm>
            <a:off x="295553" y="1235645"/>
            <a:ext cx="6781800" cy="52322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Dati due vettori v1, v2 della stessa lunghezza n,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calcolare v3 = v1 + v2.                                      </a:t>
            </a:r>
          </a:p>
        </p:txBody>
      </p:sp>
      <p:sp>
        <p:nvSpPr>
          <p:cNvPr id="2" name="Rettangolo 1"/>
          <p:cNvSpPr/>
          <p:nvPr/>
        </p:nvSpPr>
        <p:spPr>
          <a:xfrm>
            <a:off x="272028" y="1688406"/>
            <a:ext cx="9191563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 SP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iene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l'indirizzo di partenza di v1. 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 LV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iene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l'indirizzo di partenza di v2. 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 CPP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iene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l'indirizzo di partenza di v3.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 TOS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iene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n.                                                                                                  </a:t>
            </a:r>
          </a:p>
          <a:p>
            <a:pPr>
              <a:defRPr/>
            </a:pP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295809" y="2667130"/>
            <a:ext cx="725908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label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	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	0x0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      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.default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               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 Z = TOS;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if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(Z) goto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else goto somma1       </a:t>
            </a: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somma1 MAR = SP;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rd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somma2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somma2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SP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=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SP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+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1;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somma3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somma3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H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= MDR;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somma4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somma4 MAR = LV; </a:t>
            </a:r>
            <a:r>
              <a:rPr lang="it-IT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rd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somma5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somma5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LV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=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LV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+ 1;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somma6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somma6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MDR = 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H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+ 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MDR;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somma7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somma7 MAR = CPP; 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wr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somma8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somma8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CPP = CPP + 1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somma9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somma9 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TOS = TOS - 1</a:t>
            </a:r>
            <a:r>
              <a:rPr lang="it-IT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400" i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</a:t>
            </a:r>
            <a:endParaRPr lang="it-IT" sz="14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endParaRPr lang="en-GB" sz="14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   </a:t>
            </a:r>
            <a:r>
              <a:rPr lang="en-GB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</a:t>
            </a: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fine</a:t>
            </a:r>
            <a:endParaRPr lang="it-IT" sz="14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put penna 3"/>
              <p14:cNvContentPartPr/>
              <p14:nvPr/>
            </p14:nvContentPartPr>
            <p14:xfrm>
              <a:off x="4057560" y="5308560"/>
              <a:ext cx="883080" cy="159120"/>
            </p14:xfrm>
          </p:contentPart>
        </mc:Choice>
        <mc:Fallback>
          <p:pic>
            <p:nvPicPr>
              <p:cNvPr id="4" name="Input penna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48200" y="5299200"/>
                <a:ext cx="901800" cy="1778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78730"/>
      </p:ext>
    </p:extLst>
  </p:cSld>
  <p:clrMapOvr>
    <a:masterClrMapping/>
  </p:clrMapOvr>
  <p:transition advTm="2270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6" name="Text Box 8"/>
          <p:cNvSpPr txBox="1">
            <a:spLocks noChangeArrowheads="1"/>
          </p:cNvSpPr>
          <p:nvPr/>
        </p:nvSpPr>
        <p:spPr bwMode="auto">
          <a:xfrm>
            <a:off x="2214577" y="809445"/>
            <a:ext cx="27158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Esempio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Situazione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Iniziale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29699" name="Picture 12" descr="VisualizzaMic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719" y="1457979"/>
            <a:ext cx="7244631" cy="523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tangolo 1"/>
          <p:cNvSpPr/>
          <p:nvPr/>
        </p:nvSpPr>
        <p:spPr>
          <a:xfrm>
            <a:off x="260338" y="4459855"/>
            <a:ext cx="1561381" cy="131121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ISTRUZIONI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327804" y="1820174"/>
            <a:ext cx="1493915" cy="16476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REGISTRI</a:t>
            </a:r>
            <a:endParaRPr lang="en-US" dirty="0"/>
          </a:p>
        </p:txBody>
      </p:sp>
      <p:sp>
        <p:nvSpPr>
          <p:cNvPr id="4" name="Rettangolo 3"/>
          <p:cNvSpPr/>
          <p:nvPr/>
        </p:nvSpPr>
        <p:spPr>
          <a:xfrm>
            <a:off x="4071668" y="2135038"/>
            <a:ext cx="2001327" cy="228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/>
          <p:cNvSpPr/>
          <p:nvPr/>
        </p:nvSpPr>
        <p:spPr>
          <a:xfrm>
            <a:off x="7729268" y="3226279"/>
            <a:ext cx="1414732" cy="21738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NOTA: </a:t>
            </a:r>
            <a:br>
              <a:rPr lang="en-US" dirty="0" smtClean="0"/>
            </a:br>
            <a:r>
              <a:rPr lang="en-US" dirty="0" smtClean="0"/>
              <a:t>if else a </a:t>
            </a:r>
            <a:r>
              <a:rPr lang="en-US" dirty="0" err="1" smtClean="0"/>
              <a:t>distanza</a:t>
            </a:r>
            <a:r>
              <a:rPr lang="en-US" dirty="0" smtClean="0"/>
              <a:t> </a:t>
            </a:r>
            <a:r>
              <a:rPr lang="en-US" dirty="0" err="1" smtClean="0"/>
              <a:t>fissa</a:t>
            </a:r>
            <a:r>
              <a:rPr lang="en-US" dirty="0" smtClean="0"/>
              <a:t>!!!</a:t>
            </a:r>
            <a:br>
              <a:rPr lang="en-US" dirty="0" smtClean="0"/>
            </a:br>
            <a:r>
              <a:rPr lang="en-US" dirty="0" smtClean="0"/>
              <a:t>0x101</a:t>
            </a:r>
            <a:br>
              <a:rPr lang="en-US" dirty="0" smtClean="0"/>
            </a:br>
            <a:r>
              <a:rPr lang="en-US" dirty="0" smtClean="0"/>
              <a:t>0x1=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7" name="Connettore 2 6"/>
          <p:cNvCxnSpPr/>
          <p:nvPr/>
        </p:nvCxnSpPr>
        <p:spPr>
          <a:xfrm>
            <a:off x="6072995" y="2249338"/>
            <a:ext cx="1656273" cy="9769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4482191"/>
      </p:ext>
    </p:extLst>
  </p:cSld>
  <p:clrMapOvr>
    <a:masterClrMapping/>
  </p:clrMapOvr>
  <p:transition advTm="789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Text Box 1026"/>
          <p:cNvSpPr txBox="1">
            <a:spLocks noChangeArrowheads="1"/>
          </p:cNvSpPr>
          <p:nvPr/>
        </p:nvSpPr>
        <p:spPr bwMode="auto">
          <a:xfrm>
            <a:off x="3259887" y="740434"/>
            <a:ext cx="22987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linguaggio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MAL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2" name="Gruppo 1"/>
          <p:cNvGrpSpPr/>
          <p:nvPr/>
        </p:nvGrpSpPr>
        <p:grpSpPr>
          <a:xfrm>
            <a:off x="1462177" y="1630393"/>
            <a:ext cx="7287420" cy="4783347"/>
            <a:chOff x="685799" y="967207"/>
            <a:chExt cx="7802563" cy="5627687"/>
          </a:xfrm>
        </p:grpSpPr>
        <p:pic>
          <p:nvPicPr>
            <p:cNvPr id="30723" name="Picture 1029" descr="sommavettM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799" y="967207"/>
              <a:ext cx="7802563" cy="5627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0230" name="Text Box 1030"/>
            <p:cNvSpPr txBox="1">
              <a:spLocks noChangeArrowheads="1"/>
            </p:cNvSpPr>
            <p:nvPr/>
          </p:nvSpPr>
          <p:spPr bwMode="auto">
            <a:xfrm>
              <a:off x="7650163" y="1263650"/>
              <a:ext cx="512762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it-IT" sz="100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sym typeface="Symbol" pitchFamily="18" charset="2"/>
                </a:rPr>
                <a:t></a:t>
              </a:r>
              <a:r>
                <a:rPr lang="it-IT" sz="100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SP </a:t>
              </a:r>
            </a:p>
          </p:txBody>
        </p:sp>
        <p:sp>
          <p:nvSpPr>
            <p:cNvPr id="180231" name="Text Box 1031"/>
            <p:cNvSpPr txBox="1">
              <a:spLocks noChangeArrowheads="1"/>
            </p:cNvSpPr>
            <p:nvPr/>
          </p:nvSpPr>
          <p:spPr bwMode="auto">
            <a:xfrm>
              <a:off x="7646988" y="1878013"/>
              <a:ext cx="576262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it-IT" sz="1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sym typeface="Symbol" pitchFamily="18" charset="2"/>
                </a:rPr>
                <a:t></a:t>
              </a:r>
              <a:r>
                <a:rPr lang="it-IT" sz="1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LV  </a:t>
              </a:r>
            </a:p>
          </p:txBody>
        </p:sp>
        <p:sp>
          <p:nvSpPr>
            <p:cNvPr id="180232" name="Text Box 1032"/>
            <p:cNvSpPr txBox="1">
              <a:spLocks noChangeArrowheads="1"/>
            </p:cNvSpPr>
            <p:nvPr/>
          </p:nvSpPr>
          <p:spPr bwMode="auto">
            <a:xfrm>
              <a:off x="7653338" y="2393862"/>
              <a:ext cx="639762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it-IT" sz="1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sym typeface="Symbol" pitchFamily="18" charset="2"/>
                </a:rPr>
                <a:t></a:t>
              </a:r>
              <a:r>
                <a:rPr lang="it-IT" sz="1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CPP </a:t>
              </a:r>
            </a:p>
          </p:txBody>
        </p:sp>
      </p:grpSp>
      <p:sp>
        <p:nvSpPr>
          <p:cNvPr id="8" name="Rettangolo 7"/>
          <p:cNvSpPr/>
          <p:nvPr/>
        </p:nvSpPr>
        <p:spPr>
          <a:xfrm>
            <a:off x="3821502" y="2266907"/>
            <a:ext cx="2001327" cy="228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04355"/>
      </p:ext>
    </p:extLst>
  </p:cSld>
  <p:clrMapOvr>
    <a:masterClrMapping/>
  </p:clrMapOvr>
  <p:transition advTm="1954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617618" y="866894"/>
            <a:ext cx="2940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>
                <a:latin typeface="Arial" charset="0"/>
              </a:rPr>
              <a:t>Microistruzione</a:t>
            </a:r>
            <a:r>
              <a:rPr lang="en-GB" altLang="en-US" sz="2800" b="1" dirty="0">
                <a:latin typeface="Arial" charset="0"/>
              </a:rPr>
              <a:t> </a:t>
            </a:r>
            <a:endParaRPr lang="en-US" sz="2800" dirty="0"/>
          </a:p>
        </p:txBody>
      </p:sp>
      <p:sp>
        <p:nvSpPr>
          <p:cNvPr id="4" name="Rettangolo 3"/>
          <p:cNvSpPr/>
          <p:nvPr/>
        </p:nvSpPr>
        <p:spPr>
          <a:xfrm>
            <a:off x="333449" y="1639054"/>
            <a:ext cx="4621778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1400" dirty="0" smtClean="0">
                <a:latin typeface="Arial" charset="0"/>
              </a:rPr>
              <a:t>29 </a:t>
            </a:r>
            <a:r>
              <a:rPr lang="en-GB" altLang="en-US" sz="1400" dirty="0" err="1" smtClean="0">
                <a:latin typeface="Arial" charset="0"/>
              </a:rPr>
              <a:t>segnali</a:t>
            </a:r>
            <a:r>
              <a:rPr lang="en-GB" altLang="en-US" sz="1400" dirty="0">
                <a:latin typeface="Arial" charset="0"/>
              </a:rPr>
              <a:t> </a:t>
            </a:r>
            <a:r>
              <a:rPr lang="en-GB" altLang="en-US" sz="1400" dirty="0" smtClean="0">
                <a:latin typeface="Arial" charset="0"/>
              </a:rPr>
              <a:t>in 5 </a:t>
            </a:r>
            <a:r>
              <a:rPr lang="en-GB" altLang="en-US" sz="1400" dirty="0" err="1" smtClean="0">
                <a:latin typeface="Arial" charset="0"/>
              </a:rPr>
              <a:t>gruppi</a:t>
            </a:r>
            <a:r>
              <a:rPr lang="en-GB" altLang="en-US" sz="1400" dirty="0" smtClean="0">
                <a:latin typeface="Arial" charset="0"/>
              </a:rPr>
              <a:t> </a:t>
            </a:r>
            <a:r>
              <a:rPr lang="en-GB" altLang="en-US" sz="1400" dirty="0" err="1" smtClean="0">
                <a:latin typeface="Arial" charset="0"/>
              </a:rPr>
              <a:t>funzionali</a:t>
            </a:r>
            <a:r>
              <a:rPr lang="en-GB" altLang="en-US" sz="1400" dirty="0" smtClean="0">
                <a:latin typeface="Arial" charset="0"/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dal bus C </a:t>
            </a:r>
            <a:r>
              <a:rPr lang="en-GB" sz="1400" dirty="0" err="1" smtClean="0">
                <a:latin typeface="Arial" charset="0"/>
              </a:rPr>
              <a:t>nei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registri</a:t>
            </a:r>
            <a:r>
              <a:rPr lang="en-GB" sz="1400" dirty="0" smtClean="0">
                <a:latin typeface="Arial" charset="0"/>
              </a:rPr>
              <a:t>: 9 </a:t>
            </a:r>
            <a:r>
              <a:rPr lang="en-GB" sz="1400" dirty="0" err="1" smtClean="0">
                <a:latin typeface="Arial" charset="0"/>
              </a:rPr>
              <a:t>segnali</a:t>
            </a:r>
            <a:endParaRPr lang="en-GB" sz="1400" dirty="0" smtClean="0">
              <a:latin typeface="Arial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bus B per ALU: 9 </a:t>
            </a:r>
            <a:r>
              <a:rPr lang="en-GB" sz="1400" dirty="0" err="1" smtClean="0">
                <a:latin typeface="Arial" charset="0"/>
              </a:rPr>
              <a:t>segnali</a:t>
            </a:r>
            <a:endParaRPr lang="en-GB" sz="1400" dirty="0" smtClean="0">
              <a:latin typeface="Arial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8 </a:t>
            </a:r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controllo</a:t>
            </a:r>
            <a:r>
              <a:rPr lang="en-GB" sz="1400" dirty="0" smtClean="0">
                <a:latin typeface="Arial" charset="0"/>
              </a:rPr>
              <a:t> ALU e shift register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2 </a:t>
            </a:r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per  la </a:t>
            </a:r>
            <a:r>
              <a:rPr lang="en-GB" sz="1400" dirty="0" err="1" smtClean="0">
                <a:latin typeface="Arial" charset="0"/>
              </a:rPr>
              <a:t>memoria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lettura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scrittura</a:t>
            </a:r>
            <a:r>
              <a:rPr lang="en-GB" sz="1400" dirty="0" smtClean="0">
                <a:latin typeface="Arial" charset="0"/>
              </a:rPr>
              <a:t> MAR/MDR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latin typeface="Arial" charset="0"/>
              </a:rPr>
              <a:t>1 </a:t>
            </a:r>
            <a:r>
              <a:rPr lang="en-GB" sz="1400" dirty="0" err="1" smtClean="0">
                <a:latin typeface="Arial" charset="0"/>
              </a:rPr>
              <a:t>segnale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prelievo</a:t>
            </a:r>
            <a:r>
              <a:rPr lang="en-GB" sz="1400" dirty="0" smtClean="0">
                <a:latin typeface="Arial" charset="0"/>
              </a:rPr>
              <a:t> da </a:t>
            </a:r>
            <a:r>
              <a:rPr lang="en-GB" sz="1400" dirty="0" err="1" smtClean="0">
                <a:latin typeface="Arial" charset="0"/>
              </a:rPr>
              <a:t>memoria</a:t>
            </a:r>
            <a:r>
              <a:rPr lang="en-GB" sz="1400" dirty="0" smtClean="0">
                <a:latin typeface="Arial" charset="0"/>
              </a:rPr>
              <a:t> PC/MBR</a:t>
            </a:r>
            <a:endParaRPr lang="en-US" sz="1400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09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62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14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2066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219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371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524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2676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2828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2981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3133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3286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34385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35909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37433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8957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1555750" y="3779142"/>
            <a:ext cx="26035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</a:t>
            </a:r>
          </a:p>
          <a:p>
            <a:pPr algn="ctr">
              <a:defRPr/>
            </a:pPr>
            <a:r>
              <a:rPr lang="en-GB" sz="9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8</a:t>
            </a:r>
            <a:endParaRPr lang="it-IT" sz="9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1704975" y="37791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S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1860550" y="3779142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0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4" name="Text Box 22"/>
          <p:cNvSpPr txBox="1">
            <a:spLocks noChangeArrowheads="1"/>
          </p:cNvSpPr>
          <p:nvPr/>
        </p:nvSpPr>
        <p:spPr bwMode="auto">
          <a:xfrm>
            <a:off x="2012950" y="3779142"/>
            <a:ext cx="2540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1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" name="Rectangle 23"/>
          <p:cNvSpPr>
            <a:spLocks noChangeArrowheads="1"/>
          </p:cNvSpPr>
          <p:nvPr/>
        </p:nvSpPr>
        <p:spPr bwMode="auto">
          <a:xfrm>
            <a:off x="1597025" y="3779142"/>
            <a:ext cx="304800" cy="609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1905000" y="3779142"/>
            <a:ext cx="933450" cy="612775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4048125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Rectangle 26"/>
          <p:cNvSpPr>
            <a:spLocks noChangeArrowheads="1"/>
          </p:cNvSpPr>
          <p:nvPr/>
        </p:nvSpPr>
        <p:spPr bwMode="auto">
          <a:xfrm>
            <a:off x="2844800" y="3766442"/>
            <a:ext cx="1365250" cy="635000"/>
          </a:xfrm>
          <a:prstGeom prst="rect">
            <a:avLst/>
          </a:prstGeom>
          <a:noFill/>
          <a:ln w="9525">
            <a:solidFill>
              <a:srgbClr val="FF33CC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angle 27"/>
          <p:cNvSpPr>
            <a:spLocks noChangeArrowheads="1"/>
          </p:cNvSpPr>
          <p:nvPr/>
        </p:nvSpPr>
        <p:spPr bwMode="auto">
          <a:xfrm>
            <a:off x="46799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Rectangle 28"/>
          <p:cNvSpPr>
            <a:spLocks noChangeArrowheads="1"/>
          </p:cNvSpPr>
          <p:nvPr/>
        </p:nvSpPr>
        <p:spPr bwMode="auto">
          <a:xfrm>
            <a:off x="48323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49847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Rectangle 30"/>
          <p:cNvSpPr>
            <a:spLocks noChangeArrowheads="1"/>
          </p:cNvSpPr>
          <p:nvPr/>
        </p:nvSpPr>
        <p:spPr bwMode="auto">
          <a:xfrm>
            <a:off x="51371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Rectangle 31"/>
          <p:cNvSpPr>
            <a:spLocks noChangeArrowheads="1"/>
          </p:cNvSpPr>
          <p:nvPr/>
        </p:nvSpPr>
        <p:spPr bwMode="auto">
          <a:xfrm>
            <a:off x="52895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Rectangle 32"/>
          <p:cNvSpPr>
            <a:spLocks noChangeArrowheads="1"/>
          </p:cNvSpPr>
          <p:nvPr/>
        </p:nvSpPr>
        <p:spPr bwMode="auto">
          <a:xfrm>
            <a:off x="54419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Rectangle 33"/>
          <p:cNvSpPr>
            <a:spLocks noChangeArrowheads="1"/>
          </p:cNvSpPr>
          <p:nvPr/>
        </p:nvSpPr>
        <p:spPr bwMode="auto">
          <a:xfrm>
            <a:off x="55943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Rectangle 34"/>
          <p:cNvSpPr>
            <a:spLocks noChangeArrowheads="1"/>
          </p:cNvSpPr>
          <p:nvPr/>
        </p:nvSpPr>
        <p:spPr bwMode="auto">
          <a:xfrm>
            <a:off x="57467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5"/>
          <p:cNvSpPr>
            <a:spLocks noChangeArrowheads="1"/>
          </p:cNvSpPr>
          <p:nvPr/>
        </p:nvSpPr>
        <p:spPr bwMode="auto">
          <a:xfrm>
            <a:off x="58991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Rectangle 36"/>
          <p:cNvSpPr>
            <a:spLocks noChangeArrowheads="1"/>
          </p:cNvSpPr>
          <p:nvPr/>
        </p:nvSpPr>
        <p:spPr bwMode="auto">
          <a:xfrm>
            <a:off x="4679950" y="3779142"/>
            <a:ext cx="1371600" cy="609600"/>
          </a:xfrm>
          <a:prstGeom prst="rect">
            <a:avLst/>
          </a:prstGeom>
          <a:noFill/>
          <a:ln w="9525">
            <a:solidFill>
              <a:srgbClr val="33CCFF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Rectangle 37"/>
          <p:cNvSpPr>
            <a:spLocks noChangeArrowheads="1"/>
          </p:cNvSpPr>
          <p:nvPr/>
        </p:nvSpPr>
        <p:spPr bwMode="auto">
          <a:xfrm>
            <a:off x="42100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Rectangle 38"/>
          <p:cNvSpPr>
            <a:spLocks noChangeArrowheads="1"/>
          </p:cNvSpPr>
          <p:nvPr/>
        </p:nvSpPr>
        <p:spPr bwMode="auto">
          <a:xfrm>
            <a:off x="43624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4514850" y="3779142"/>
            <a:ext cx="152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Rectangle 40"/>
          <p:cNvSpPr>
            <a:spLocks noChangeArrowheads="1"/>
          </p:cNvSpPr>
          <p:nvPr/>
        </p:nvSpPr>
        <p:spPr bwMode="auto">
          <a:xfrm>
            <a:off x="4210050" y="3779142"/>
            <a:ext cx="457200" cy="609600"/>
          </a:xfrm>
          <a:prstGeom prst="rect">
            <a:avLst/>
          </a:prstGeom>
          <a:noFill/>
          <a:ln w="9525">
            <a:solidFill>
              <a:srgbClr val="FFFF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" name="Text Box 41"/>
          <p:cNvSpPr txBox="1">
            <a:spLocks noChangeArrowheads="1"/>
          </p:cNvSpPr>
          <p:nvPr/>
        </p:nvSpPr>
        <p:spPr bwMode="auto">
          <a:xfrm>
            <a:off x="217170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</p:txBody>
      </p:sp>
      <p:sp>
        <p:nvSpPr>
          <p:cNvPr id="44" name="Text Box 42"/>
          <p:cNvSpPr txBox="1">
            <a:spLocks noChangeArrowheads="1"/>
          </p:cNvSpPr>
          <p:nvPr/>
        </p:nvSpPr>
        <p:spPr bwMode="auto">
          <a:xfrm>
            <a:off x="262255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5" name="Text Box 43"/>
          <p:cNvSpPr txBox="1">
            <a:spLocks noChangeArrowheads="1"/>
          </p:cNvSpPr>
          <p:nvPr/>
        </p:nvSpPr>
        <p:spPr bwMode="auto">
          <a:xfrm>
            <a:off x="4152900" y="3728342"/>
            <a:ext cx="279400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W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</a:p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2463800" y="37791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</a:t>
            </a:r>
          </a:p>
          <a:p>
            <a:pPr algn="ctr">
              <a:defRPr/>
            </a:pPr>
            <a:r>
              <a:rPr lang="en-GB" sz="90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endParaRPr lang="it-IT" sz="90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7" name="Text Box 45"/>
          <p:cNvSpPr txBox="1">
            <a:spLocks noChangeArrowheads="1"/>
          </p:cNvSpPr>
          <p:nvPr/>
        </p:nvSpPr>
        <p:spPr bwMode="auto">
          <a:xfrm>
            <a:off x="2324100" y="3779142"/>
            <a:ext cx="26670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</a:p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</a:p>
        </p:txBody>
      </p:sp>
      <p:sp>
        <p:nvSpPr>
          <p:cNvPr id="48" name="Text Box 46"/>
          <p:cNvSpPr txBox="1">
            <a:spLocks noChangeArrowheads="1"/>
          </p:cNvSpPr>
          <p:nvPr/>
        </p:nvSpPr>
        <p:spPr bwMode="auto">
          <a:xfrm>
            <a:off x="4311650" y="3753742"/>
            <a:ext cx="266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R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  <a:b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900">
                <a:effectLst>
                  <a:outerShdw blurRad="38100" dist="38100" dir="2700000" algn="tl">
                    <a:srgbClr val="C0C0C0"/>
                  </a:outerShdw>
                </a:effectLst>
              </a:rPr>
              <a:t>D</a:t>
            </a:r>
            <a:endParaRPr lang="it-IT" sz="9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9" name="Text Box 47"/>
          <p:cNvSpPr txBox="1">
            <a:spLocks noChangeArrowheads="1"/>
          </p:cNvSpPr>
          <p:nvPr/>
        </p:nvSpPr>
        <p:spPr bwMode="auto">
          <a:xfrm>
            <a:off x="4456113" y="3741042"/>
            <a:ext cx="257175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F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E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T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b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sz="800">
                <a:effectLst>
                  <a:outerShdw blurRad="38100" dist="38100" dir="2700000" algn="tl">
                    <a:srgbClr val="C0C0C0"/>
                  </a:outerShdw>
                </a:effectLst>
              </a:rPr>
              <a:t>H</a:t>
            </a:r>
            <a:endParaRPr lang="it-IT" sz="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0" name="Text Box 48"/>
          <p:cNvSpPr txBox="1">
            <a:spLocks noChangeArrowheads="1"/>
          </p:cNvSpPr>
          <p:nvPr/>
        </p:nvSpPr>
        <p:spPr bwMode="auto">
          <a:xfrm>
            <a:off x="2830513" y="3393380"/>
            <a:ext cx="14938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Input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(da bus C)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1" name="Text Box 49"/>
          <p:cNvSpPr txBox="1">
            <a:spLocks noChangeArrowheads="1"/>
          </p:cNvSpPr>
          <p:nvPr/>
        </p:nvSpPr>
        <p:spPr bwMode="auto">
          <a:xfrm>
            <a:off x="4679950" y="3393380"/>
            <a:ext cx="1600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Registri: Output Enable</a:t>
            </a:r>
          </a:p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(verso bus B)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2" name="Text Box 64"/>
          <p:cNvSpPr txBox="1">
            <a:spLocks noChangeArrowheads="1"/>
          </p:cNvSpPr>
          <p:nvPr/>
        </p:nvSpPr>
        <p:spPr bwMode="auto">
          <a:xfrm>
            <a:off x="4222750" y="3393380"/>
            <a:ext cx="4730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Mem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3" name="Text Box 65"/>
          <p:cNvSpPr txBox="1">
            <a:spLocks noChangeArrowheads="1"/>
          </p:cNvSpPr>
          <p:nvPr/>
        </p:nvSpPr>
        <p:spPr bwMode="auto">
          <a:xfrm>
            <a:off x="2165350" y="3393380"/>
            <a:ext cx="4460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ALU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4" name="Text Box 66"/>
          <p:cNvSpPr txBox="1">
            <a:spLocks noChangeArrowheads="1"/>
          </p:cNvSpPr>
          <p:nvPr/>
        </p:nvSpPr>
        <p:spPr bwMode="auto">
          <a:xfrm>
            <a:off x="1412875" y="3393380"/>
            <a:ext cx="5857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000">
                <a:effectLst>
                  <a:outerShdw blurRad="38100" dist="38100" dir="2700000" algn="tl">
                    <a:srgbClr val="C0C0C0"/>
                  </a:outerShdw>
                </a:effectLst>
              </a:rPr>
              <a:t>Shifter</a:t>
            </a:r>
            <a:endParaRPr lang="it-IT" sz="10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788" y="4401442"/>
            <a:ext cx="4477873" cy="1448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Rettangolo 54"/>
          <p:cNvSpPr/>
          <p:nvPr/>
        </p:nvSpPr>
        <p:spPr>
          <a:xfrm>
            <a:off x="5899150" y="4643515"/>
            <a:ext cx="34950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itchFamily="34" charset="0"/>
              <a:buChar char="•"/>
            </a:pPr>
            <a:r>
              <a:rPr lang="en-GB" altLang="en-US" sz="1400" dirty="0" smtClean="0">
                <a:latin typeface="Arial" charset="0"/>
              </a:rPr>
              <a:t>Un solo </a:t>
            </a:r>
            <a:r>
              <a:rPr lang="en-GB" altLang="en-US" sz="1400" dirty="0" err="1" smtClean="0">
                <a:latin typeface="Arial" charset="0"/>
              </a:rPr>
              <a:t>registo</a:t>
            </a:r>
            <a:r>
              <a:rPr lang="en-GB" altLang="en-US" sz="1400" dirty="0" smtClean="0">
                <a:latin typeface="Arial" charset="0"/>
              </a:rPr>
              <a:t> per Bus B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GB" altLang="en-US" sz="1400" dirty="0" smtClean="0">
                <a:latin typeface="Arial" charset="0"/>
              </a:rPr>
              <a:t>9 </a:t>
            </a:r>
            <a:r>
              <a:rPr lang="en-GB" altLang="en-US" sz="1400" dirty="0" err="1" smtClean="0">
                <a:latin typeface="Arial" charset="0"/>
              </a:rPr>
              <a:t>registri</a:t>
            </a:r>
            <a:r>
              <a:rPr lang="en-GB" altLang="en-US" sz="1400" dirty="0" smtClean="0">
                <a:latin typeface="Arial" charset="0"/>
              </a:rPr>
              <a:t> </a:t>
            </a:r>
            <a:r>
              <a:rPr lang="en-GB" altLang="en-US" sz="1400" dirty="0" err="1" smtClean="0">
                <a:latin typeface="Arial" charset="0"/>
              </a:rPr>
              <a:t>piu</a:t>
            </a:r>
            <a:r>
              <a:rPr lang="en-GB" altLang="en-US" sz="1400" dirty="0" smtClean="0">
                <a:latin typeface="Arial" charset="0"/>
              </a:rPr>
              <a:t> MBR con e </a:t>
            </a:r>
            <a:r>
              <a:rPr lang="en-GB" altLang="en-US" sz="1400" dirty="0" err="1" smtClean="0">
                <a:latin typeface="Arial" charset="0"/>
              </a:rPr>
              <a:t>senza</a:t>
            </a:r>
            <a:r>
              <a:rPr lang="en-GB" altLang="en-US" sz="1400" dirty="0" smtClean="0">
                <a:latin typeface="Arial" charset="0"/>
              </a:rPr>
              <a:t> segno</a:t>
            </a:r>
          </a:p>
          <a:p>
            <a:r>
              <a:rPr lang="en-GB" sz="1400" dirty="0" err="1" smtClean="0">
                <a:latin typeface="Arial" charset="0"/>
              </a:rPr>
              <a:t>Codifichiamo</a:t>
            </a:r>
            <a:r>
              <a:rPr lang="en-GB" sz="1400" dirty="0" smtClean="0">
                <a:latin typeface="Arial" charset="0"/>
              </a:rPr>
              <a:t> </a:t>
            </a:r>
            <a:r>
              <a:rPr lang="en-GB" sz="1400" dirty="0" err="1" smtClean="0">
                <a:latin typeface="Arial" charset="0"/>
              </a:rPr>
              <a:t>su</a:t>
            </a:r>
            <a:r>
              <a:rPr lang="en-GB" sz="1400" dirty="0" smtClean="0">
                <a:latin typeface="Arial" charset="0"/>
              </a:rPr>
              <a:t> 4 bit:</a:t>
            </a:r>
          </a:p>
          <a:p>
            <a:r>
              <a:rPr lang="en-GB" sz="1400" dirty="0" err="1" smtClean="0">
                <a:latin typeface="Arial" charset="0"/>
              </a:rPr>
              <a:t>Segnali</a:t>
            </a:r>
            <a:r>
              <a:rPr lang="en-GB" sz="1400" dirty="0" smtClean="0">
                <a:latin typeface="Arial" charset="0"/>
              </a:rPr>
              <a:t> di controllo:29-5 = 24</a:t>
            </a:r>
            <a:endParaRPr lang="en-US" sz="1400" dirty="0"/>
          </a:p>
        </p:txBody>
      </p:sp>
      <p:pic>
        <p:nvPicPr>
          <p:cNvPr id="57" name="Audio 5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47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00"/>
    </mc:Choice>
    <mc:Fallback>
      <p:transition spd="slow" advTm="53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3" name="Text Box 3"/>
          <p:cNvSpPr txBox="1">
            <a:spLocks noChangeArrowheads="1"/>
          </p:cNvSpPr>
          <p:nvPr/>
        </p:nvSpPr>
        <p:spPr bwMode="auto">
          <a:xfrm>
            <a:off x="381000" y="1066800"/>
            <a:ext cx="7640638" cy="32702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Z = TOS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if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(Z) goto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else goto somma1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(0x000)              0   0   9    1    4    0    0    0    7</a:t>
            </a:r>
          </a:p>
          <a:p>
            <a:pPr>
              <a:defRPr/>
            </a:pPr>
            <a:r>
              <a:rPr lang="en-GB" sz="1600" dirty="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000000001</a:t>
            </a:r>
            <a:r>
              <a:rPr lang="en-GB" sz="1600" dirty="0">
                <a:solidFill>
                  <a:srgbClr val="FF66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001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</a:t>
            </a:r>
            <a:r>
              <a:rPr lang="en-GB" sz="1600" dirty="0">
                <a:solidFill>
                  <a:srgbClr val="FF99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01 0100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0000 0000 0</a:t>
            </a:r>
            <a:r>
              <a:rPr lang="en-GB" sz="1600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0111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</a:t>
            </a: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endParaRPr lang="en-GB" sz="1600" i="1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somma1 MAR = SP; </a:t>
            </a:r>
            <a:r>
              <a:rPr lang="it-IT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rd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somma2</a:t>
            </a: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(0x001)              0   1   0    1    4    0    0    A    4</a:t>
            </a:r>
          </a:p>
          <a:p>
            <a:pPr>
              <a:defRPr/>
            </a:pPr>
            <a:r>
              <a:rPr lang="en-GB" sz="1600" dirty="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000000010</a:t>
            </a:r>
            <a:r>
              <a:rPr lang="en-GB" sz="1600" dirty="0">
                <a:solidFill>
                  <a:srgbClr val="FF66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</a:t>
            </a:r>
            <a:r>
              <a:rPr lang="en-GB" sz="1600" dirty="0">
                <a:solidFill>
                  <a:srgbClr val="FF99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01 0100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0000 0000 1</a:t>
            </a:r>
            <a:r>
              <a:rPr lang="en-GB" sz="1600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0100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somma2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SP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=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SP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+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1;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somma3</a:t>
            </a:r>
            <a:endParaRPr lang="it-IT" sz="16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(0x002)              0   1   8    3    5    0    4    0    4</a:t>
            </a:r>
          </a:p>
          <a:p>
            <a:pPr>
              <a:defRPr/>
            </a:pPr>
            <a:r>
              <a:rPr lang="en-GB" sz="1600" dirty="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000000011</a:t>
            </a:r>
            <a:r>
              <a:rPr lang="en-GB" sz="1600" dirty="0">
                <a:solidFill>
                  <a:srgbClr val="FF66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</a:t>
            </a:r>
            <a:r>
              <a:rPr lang="en-GB" sz="1600" dirty="0">
                <a:solidFill>
                  <a:srgbClr val="FF99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11 0101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0000 0100 0</a:t>
            </a:r>
            <a:r>
              <a:rPr lang="en-GB" sz="1600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000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0100</a:t>
            </a:r>
          </a:p>
        </p:txBody>
      </p:sp>
      <p:sp>
        <p:nvSpPr>
          <p:cNvPr id="158724" name="Text Box 4"/>
          <p:cNvSpPr txBox="1">
            <a:spLocks noChangeArrowheads="1"/>
          </p:cNvSpPr>
          <p:nvPr/>
        </p:nvSpPr>
        <p:spPr bwMode="auto">
          <a:xfrm>
            <a:off x="120649" y="808037"/>
            <a:ext cx="46275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Alcune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osservazioni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sul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programma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25" name="AutoShape 5"/>
          <p:cNvSpPr>
            <a:spLocks/>
          </p:cNvSpPr>
          <p:nvPr/>
        </p:nvSpPr>
        <p:spPr bwMode="auto">
          <a:xfrm rot="-5400000">
            <a:off x="7493000" y="1752600"/>
            <a:ext cx="152400" cy="4572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26" name="AutoShape 6"/>
          <p:cNvSpPr>
            <a:spLocks/>
          </p:cNvSpPr>
          <p:nvPr/>
        </p:nvSpPr>
        <p:spPr bwMode="auto">
          <a:xfrm rot="-5400000">
            <a:off x="6959600" y="1828800"/>
            <a:ext cx="152400" cy="304800"/>
          </a:xfrm>
          <a:prstGeom prst="leftBrace">
            <a:avLst>
              <a:gd name="adj1" fmla="val 1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27" name="AutoShape 7"/>
          <p:cNvSpPr>
            <a:spLocks/>
          </p:cNvSpPr>
          <p:nvPr/>
        </p:nvSpPr>
        <p:spPr bwMode="auto">
          <a:xfrm rot="-5400000">
            <a:off x="6057900" y="1333500"/>
            <a:ext cx="152400" cy="1295400"/>
          </a:xfrm>
          <a:prstGeom prst="leftBrace">
            <a:avLst>
              <a:gd name="adj1" fmla="val 708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28" name="AutoShape 8"/>
          <p:cNvSpPr>
            <a:spLocks/>
          </p:cNvSpPr>
          <p:nvPr/>
        </p:nvSpPr>
        <p:spPr bwMode="auto">
          <a:xfrm rot="-5400000">
            <a:off x="4876800" y="1600200"/>
            <a:ext cx="152400" cy="762000"/>
          </a:xfrm>
          <a:prstGeom prst="lef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29" name="AutoShape 9"/>
          <p:cNvSpPr>
            <a:spLocks/>
          </p:cNvSpPr>
          <p:nvPr/>
        </p:nvSpPr>
        <p:spPr bwMode="auto">
          <a:xfrm rot="-5400000">
            <a:off x="4330700" y="1866900"/>
            <a:ext cx="152400" cy="228600"/>
          </a:xfrm>
          <a:prstGeom prst="leftBrace">
            <a:avLst>
              <a:gd name="adj1" fmla="val 125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31" name="Text Box 11"/>
          <p:cNvSpPr txBox="1">
            <a:spLocks noChangeArrowheads="1"/>
          </p:cNvSpPr>
          <p:nvPr/>
        </p:nvSpPr>
        <p:spPr bwMode="auto">
          <a:xfrm>
            <a:off x="7416800" y="2016125"/>
            <a:ext cx="368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32" name="Text Box 12"/>
          <p:cNvSpPr txBox="1">
            <a:spLocks noChangeArrowheads="1"/>
          </p:cNvSpPr>
          <p:nvPr/>
        </p:nvSpPr>
        <p:spPr bwMode="auto">
          <a:xfrm>
            <a:off x="5969000" y="2006600"/>
            <a:ext cx="368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33" name="Text Box 13"/>
          <p:cNvSpPr txBox="1">
            <a:spLocks noChangeArrowheads="1"/>
          </p:cNvSpPr>
          <p:nvPr/>
        </p:nvSpPr>
        <p:spPr bwMode="auto">
          <a:xfrm>
            <a:off x="6705600" y="2043113"/>
            <a:ext cx="6477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>
                <a:effectLst>
                  <a:outerShdw blurRad="38100" dist="38100" dir="2700000" algn="tl">
                    <a:srgbClr val="C0C0C0"/>
                  </a:outerShdw>
                </a:effectLst>
              </a:rPr>
              <a:t>Mem</a:t>
            </a:r>
            <a:endParaRPr lang="it-IT" sz="16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34" name="Text Box 14"/>
          <p:cNvSpPr txBox="1">
            <a:spLocks noChangeArrowheads="1"/>
          </p:cNvSpPr>
          <p:nvPr/>
        </p:nvSpPr>
        <p:spPr bwMode="auto">
          <a:xfrm>
            <a:off x="4648200" y="2044700"/>
            <a:ext cx="6000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>
                <a:effectLst>
                  <a:outerShdw blurRad="38100" dist="38100" dir="2700000" algn="tl">
                    <a:srgbClr val="C0C0C0"/>
                  </a:outerShdw>
                </a:effectLst>
              </a:rPr>
              <a:t>ALU</a:t>
            </a:r>
            <a:endParaRPr lang="it-IT" sz="16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35" name="Text Box 15"/>
          <p:cNvSpPr txBox="1">
            <a:spLocks noChangeArrowheads="1"/>
          </p:cNvSpPr>
          <p:nvPr/>
        </p:nvSpPr>
        <p:spPr bwMode="auto">
          <a:xfrm>
            <a:off x="4235450" y="2051050"/>
            <a:ext cx="4429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>
                <a:effectLst>
                  <a:outerShdw blurRad="38100" dist="38100" dir="2700000" algn="tl">
                    <a:srgbClr val="C0C0C0"/>
                  </a:outerShdw>
                </a:effectLst>
              </a:rPr>
              <a:t>Sh</a:t>
            </a:r>
            <a:endParaRPr lang="it-IT" sz="16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36" name="AutoShape 16"/>
          <p:cNvSpPr>
            <a:spLocks/>
          </p:cNvSpPr>
          <p:nvPr/>
        </p:nvSpPr>
        <p:spPr bwMode="auto">
          <a:xfrm rot="-5400000">
            <a:off x="3898900" y="1828800"/>
            <a:ext cx="152400" cy="304800"/>
          </a:xfrm>
          <a:prstGeom prst="leftBrace">
            <a:avLst>
              <a:gd name="adj1" fmla="val 16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38" name="AutoShape 18"/>
          <p:cNvSpPr>
            <a:spLocks/>
          </p:cNvSpPr>
          <p:nvPr/>
        </p:nvSpPr>
        <p:spPr bwMode="auto">
          <a:xfrm rot="-5400000">
            <a:off x="3124200" y="1447800"/>
            <a:ext cx="152400" cy="1066800"/>
          </a:xfrm>
          <a:prstGeom prst="leftBrace">
            <a:avLst>
              <a:gd name="adj1" fmla="val 58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8739" name="Text Box 19"/>
          <p:cNvSpPr txBox="1">
            <a:spLocks noChangeArrowheads="1"/>
          </p:cNvSpPr>
          <p:nvPr/>
        </p:nvSpPr>
        <p:spPr bwMode="auto">
          <a:xfrm>
            <a:off x="2374900" y="2057400"/>
            <a:ext cx="15033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>
                <a:effectLst>
                  <a:outerShdw blurRad="38100" dist="38100" dir="2700000" algn="tl">
                    <a:srgbClr val="C0C0C0"/>
                  </a:outerShdw>
                </a:effectLst>
              </a:rPr>
              <a:t>Next-Address</a:t>
            </a:r>
            <a:endParaRPr lang="it-IT" sz="16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40" name="Text Box 20"/>
          <p:cNvSpPr txBox="1">
            <a:spLocks noChangeArrowheads="1"/>
          </p:cNvSpPr>
          <p:nvPr/>
        </p:nvSpPr>
        <p:spPr bwMode="auto">
          <a:xfrm>
            <a:off x="3730625" y="2066925"/>
            <a:ext cx="6127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>
                <a:effectLst>
                  <a:outerShdw blurRad="38100" dist="38100" dir="2700000" algn="tl">
                    <a:srgbClr val="C0C0C0"/>
                  </a:outerShdw>
                </a:effectLst>
              </a:rPr>
              <a:t>JAM</a:t>
            </a:r>
            <a:endParaRPr lang="it-IT" sz="16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31763" name="Object 22"/>
          <p:cNvGraphicFramePr>
            <a:graphicFrameLocks noChangeAspect="1"/>
          </p:cNvGraphicFramePr>
          <p:nvPr/>
        </p:nvGraphicFramePr>
        <p:xfrm>
          <a:off x="3873500" y="4467225"/>
          <a:ext cx="5238750" cy="235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Immagine bitmap" r:id="rId6" imgW="5238095" imgH="2352381" progId="Paint.Picture">
                  <p:embed/>
                </p:oleObj>
              </mc:Choice>
              <mc:Fallback>
                <p:oleObj name="Immagine bitmap" r:id="rId6" imgW="5238095" imgH="2352381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73500" y="4467225"/>
                        <a:ext cx="5238750" cy="2352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1764" name="Group 36"/>
          <p:cNvGrpSpPr>
            <a:grpSpLocks/>
          </p:cNvGrpSpPr>
          <p:nvPr/>
        </p:nvGrpSpPr>
        <p:grpSpPr bwMode="auto">
          <a:xfrm>
            <a:off x="4089400" y="4749800"/>
            <a:ext cx="4889500" cy="685800"/>
            <a:chOff x="2576" y="2992"/>
            <a:chExt cx="3080" cy="432"/>
          </a:xfrm>
        </p:grpSpPr>
        <p:sp>
          <p:nvSpPr>
            <p:cNvPr id="158743" name="Rectangle 23"/>
            <p:cNvSpPr>
              <a:spLocks noChangeArrowheads="1"/>
            </p:cNvSpPr>
            <p:nvPr/>
          </p:nvSpPr>
          <p:spPr bwMode="auto">
            <a:xfrm>
              <a:off x="3592" y="2992"/>
              <a:ext cx="192" cy="43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8744" name="Rectangle 24"/>
            <p:cNvSpPr>
              <a:spLocks noChangeArrowheads="1"/>
            </p:cNvSpPr>
            <p:nvPr/>
          </p:nvSpPr>
          <p:spPr bwMode="auto">
            <a:xfrm>
              <a:off x="3776" y="2992"/>
              <a:ext cx="528" cy="432"/>
            </a:xfrm>
            <a:prstGeom prst="rect">
              <a:avLst/>
            </a:prstGeom>
            <a:noFill/>
            <a:ln w="9525">
              <a:solidFill>
                <a:srgbClr val="FF9933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8745" name="Rectangle 25"/>
            <p:cNvSpPr>
              <a:spLocks noChangeArrowheads="1"/>
            </p:cNvSpPr>
            <p:nvPr/>
          </p:nvSpPr>
          <p:spPr bwMode="auto">
            <a:xfrm>
              <a:off x="4304" y="2992"/>
              <a:ext cx="816" cy="432"/>
            </a:xfrm>
            <a:prstGeom prst="rect">
              <a:avLst/>
            </a:prstGeom>
            <a:noFill/>
            <a:ln w="9525">
              <a:solidFill>
                <a:srgbClr val="FF33CC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8746" name="Rectangle 26"/>
            <p:cNvSpPr>
              <a:spLocks noChangeArrowheads="1"/>
            </p:cNvSpPr>
            <p:nvPr/>
          </p:nvSpPr>
          <p:spPr bwMode="auto">
            <a:xfrm>
              <a:off x="5120" y="2992"/>
              <a:ext cx="240" cy="432"/>
            </a:xfrm>
            <a:prstGeom prst="rect">
              <a:avLst/>
            </a:prstGeom>
            <a:noFill/>
            <a:ln w="9525">
              <a:solidFill>
                <a:srgbClr val="FFFF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8747" name="Rectangle 27"/>
            <p:cNvSpPr>
              <a:spLocks noChangeArrowheads="1"/>
            </p:cNvSpPr>
            <p:nvPr/>
          </p:nvSpPr>
          <p:spPr bwMode="auto">
            <a:xfrm>
              <a:off x="5368" y="2992"/>
              <a:ext cx="288" cy="432"/>
            </a:xfrm>
            <a:prstGeom prst="rect">
              <a:avLst/>
            </a:prstGeom>
            <a:noFill/>
            <a:ln w="9525">
              <a:solidFill>
                <a:srgbClr val="0099FF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8748" name="Rectangle 28"/>
            <p:cNvSpPr>
              <a:spLocks noChangeArrowheads="1"/>
            </p:cNvSpPr>
            <p:nvPr/>
          </p:nvSpPr>
          <p:spPr bwMode="auto">
            <a:xfrm>
              <a:off x="2576" y="2992"/>
              <a:ext cx="1024" cy="432"/>
            </a:xfrm>
            <a:prstGeom prst="rect">
              <a:avLst/>
            </a:prstGeom>
            <a:noFill/>
            <a:ln w="28575">
              <a:solidFill>
                <a:srgbClr val="660066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58757" name="Text Box 37"/>
          <p:cNvSpPr txBox="1">
            <a:spLocks noChangeArrowheads="1"/>
          </p:cNvSpPr>
          <p:nvPr/>
        </p:nvSpPr>
        <p:spPr bwMode="auto">
          <a:xfrm>
            <a:off x="304800" y="4648200"/>
            <a:ext cx="365760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GB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Nota</a:t>
            </a: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: in varie situazioni il valore di una parte dei bit e’ irrilevante. Es: se non carico in alcun registro dal bus C e JAM=000 allora i bit ALU, Sh, e B sono  irrilevanti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8758" name="Rectangle 38"/>
          <p:cNvSpPr>
            <a:spLocks noChangeArrowheads="1"/>
          </p:cNvSpPr>
          <p:nvPr/>
        </p:nvSpPr>
        <p:spPr bwMode="auto">
          <a:xfrm>
            <a:off x="1600200" y="2346325"/>
            <a:ext cx="6296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600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NOTA: </a:t>
            </a:r>
            <a:r>
              <a:rPr lang="en-GB" sz="16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indirizzo</a:t>
            </a:r>
            <a:r>
              <a:rPr lang="en-GB" sz="1600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(fine) = 0x100 or </a:t>
            </a:r>
            <a:r>
              <a:rPr lang="en-GB" sz="1600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indirizzo</a:t>
            </a:r>
            <a:r>
              <a:rPr lang="en-GB" sz="1600" i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(somma1)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527691116"/>
      </p:ext>
    </p:extLst>
  </p:cSld>
  <p:clrMapOvr>
    <a:masterClrMapping/>
  </p:clrMapOvr>
  <p:transition advTm="1269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8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8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8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8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8757" grpId="0" autoUpdateAnimBg="0"/>
      <p:bldP spid="158758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Text Box 2"/>
          <p:cNvSpPr txBox="1">
            <a:spLocks noChangeArrowheads="1"/>
          </p:cNvSpPr>
          <p:nvPr/>
        </p:nvSpPr>
        <p:spPr bwMode="auto">
          <a:xfrm>
            <a:off x="2655688" y="955089"/>
            <a:ext cx="22987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linguaggio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MAL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1251" name="Text Box 3"/>
          <p:cNvSpPr txBox="1">
            <a:spLocks noChangeArrowheads="1"/>
          </p:cNvSpPr>
          <p:nvPr/>
        </p:nvSpPr>
        <p:spPr bwMode="auto">
          <a:xfrm>
            <a:off x="508617" y="1856173"/>
            <a:ext cx="7277100" cy="42481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Dato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un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numero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binario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su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32 bit,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contare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il</a:t>
            </a: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numero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di bit a 1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</a:t>
            </a: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OPC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iene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il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numero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                </a:t>
            </a: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// -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risultato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in 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                                                                                                  </a:t>
            </a: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</a:t>
            </a:r>
            <a:r>
              <a:rPr lang="it-IT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label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	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	0x0</a:t>
            </a: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                      </a:t>
            </a:r>
          </a:p>
          <a:p>
            <a:pPr>
              <a:defRPr/>
            </a:pP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.default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</a:t>
            </a: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inizio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TOS = 0;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conta0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                                                            </a:t>
            </a: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conta0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Z =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OPC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if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(Z) goto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else goto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1       </a:t>
            </a:r>
          </a:p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1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 = OPC; if (N)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incrementa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else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conta2</a:t>
            </a:r>
            <a:endParaRPr lang="it-IT" sz="16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2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H = OPC;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conta3</a:t>
            </a:r>
            <a:endParaRPr lang="it-IT" sz="16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3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OPC = OPC + H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conta0</a:t>
            </a:r>
            <a:endParaRPr lang="it-IT" sz="16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incrementa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TOS = TOS + 1</a:t>
            </a:r>
            <a:r>
              <a:rPr lang="it-IT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; </a:t>
            </a:r>
            <a:r>
              <a:rPr lang="it-IT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 </a:t>
            </a:r>
            <a:r>
              <a:rPr lang="en-GB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conta2</a:t>
            </a:r>
            <a:endParaRPr lang="it-IT" sz="1600" i="1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endParaRPr lang="en-GB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  <a:p>
            <a:pPr>
              <a:defRPr/>
            </a:pP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fine   </a:t>
            </a:r>
            <a:r>
              <a:rPr lang="en-GB" sz="1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goto</a:t>
            </a:r>
            <a:r>
              <a:rPr lang="en-GB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fine</a:t>
            </a:r>
            <a:endParaRPr lang="it-IT" sz="1600" dirty="0">
              <a:effectLst>
                <a:outerShdw blurRad="38100" dist="38100" dir="2700000" algn="tl">
                  <a:srgbClr val="C0C0C0"/>
                </a:outerShdw>
              </a:effectLst>
              <a:latin typeface="Courier New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293987"/>
      </p:ext>
    </p:extLst>
  </p:cSld>
  <p:clrMapOvr>
    <a:masterClrMapping/>
  </p:clrMapOvr>
  <p:transition advTm="1731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655688" y="955089"/>
            <a:ext cx="22987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Il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linguaggio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MAL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595222" y="1671011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Vi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invito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a fare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domande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ed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a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rispondere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al test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su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IJVM</a:t>
            </a:r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1230702" y="3074241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/>
            </a:r>
            <a:b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</a:b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Nel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pomeriggio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farermo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Esercitazione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su</a:t>
            </a:r>
            <a:r>
              <a:rPr 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Courier New" pitchFamily="49" charset="0"/>
              </a:rPr>
              <a:t> IJVM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29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568"/>
    </mc:Choice>
    <mc:Fallback>
      <p:transition spd="slow" advTm="91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397906" y="812030"/>
            <a:ext cx="16417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smtClean="0">
                <a:latin typeface="Arial" charset="0"/>
              </a:rPr>
              <a:t>Un </a:t>
            </a:r>
            <a:r>
              <a:rPr lang="en-GB" altLang="en-US" sz="2800" b="1" dirty="0" err="1" smtClean="0">
                <a:latin typeface="Arial" charset="0"/>
              </a:rPr>
              <a:t>Ciclo</a:t>
            </a:r>
            <a:endParaRPr lang="en-US" sz="28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358548" y="1396210"/>
            <a:ext cx="303935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Un </a:t>
            </a:r>
            <a:r>
              <a:rPr lang="en-US" sz="1400" b="1" dirty="0" err="1" smtClean="0"/>
              <a:t>ciclo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consiste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nel</a:t>
            </a:r>
            <a:r>
              <a:rPr lang="en-US" sz="14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Porto </a:t>
            </a:r>
            <a:r>
              <a:rPr lang="en-US" sz="1400" dirty="0" err="1" smtClean="0"/>
              <a:t>valoro</a:t>
            </a:r>
            <a:r>
              <a:rPr lang="en-US" sz="1400" dirty="0" smtClean="0"/>
              <a:t> da </a:t>
            </a:r>
            <a:r>
              <a:rPr lang="en-US" sz="1400" dirty="0" err="1" smtClean="0"/>
              <a:t>registri</a:t>
            </a:r>
            <a:r>
              <a:rPr lang="en-US" sz="1400" dirty="0" smtClean="0"/>
              <a:t> a bus 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Propago</a:t>
            </a:r>
            <a:r>
              <a:rPr lang="en-US" sz="1400" dirty="0" smtClean="0"/>
              <a:t> se4gnali per ALU e shifter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Sono</a:t>
            </a:r>
            <a:r>
              <a:rPr lang="en-US" sz="1400" dirty="0" smtClean="0"/>
              <a:t> </a:t>
            </a:r>
            <a:r>
              <a:rPr lang="en-US" sz="1400" dirty="0" err="1" smtClean="0"/>
              <a:t>ora</a:t>
            </a:r>
            <a:r>
              <a:rPr lang="en-US" sz="1400" dirty="0" smtClean="0"/>
              <a:t> </a:t>
            </a:r>
            <a:r>
              <a:rPr lang="en-US" sz="1400" dirty="0" err="1" smtClean="0"/>
              <a:t>sul</a:t>
            </a:r>
            <a:r>
              <a:rPr lang="en-US" sz="1400" dirty="0" smtClean="0"/>
              <a:t> bus 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Salvo </a:t>
            </a:r>
            <a:r>
              <a:rPr lang="en-US" sz="1400" dirty="0" err="1" smtClean="0"/>
              <a:t>nei</a:t>
            </a:r>
            <a:r>
              <a:rPr lang="en-US" sz="1400" dirty="0" smtClean="0"/>
              <a:t> </a:t>
            </a:r>
            <a:r>
              <a:rPr lang="en-US" sz="1400" dirty="0" err="1" smtClean="0"/>
              <a:t>registri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358548" y="2787657"/>
            <a:ext cx="43193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E con la </a:t>
            </a:r>
            <a:r>
              <a:rPr lang="en-US" sz="1400" b="1" dirty="0" err="1" smtClean="0"/>
              <a:t>Lettura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dalla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memoria</a:t>
            </a:r>
            <a:r>
              <a:rPr lang="en-US" sz="1400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Se </a:t>
            </a:r>
            <a:r>
              <a:rPr lang="en-US" sz="1400" dirty="0" err="1" smtClean="0"/>
              <a:t>asserito</a:t>
            </a:r>
            <a:r>
              <a:rPr lang="en-US" sz="1400" dirty="0" smtClean="0"/>
              <a:t> </a:t>
            </a:r>
            <a:r>
              <a:rPr lang="en-US" sz="1400" dirty="0" err="1" smtClean="0"/>
              <a:t>il</a:t>
            </a:r>
            <a:r>
              <a:rPr lang="en-US" sz="1400" dirty="0" smtClean="0"/>
              <a:t> </a:t>
            </a:r>
            <a:r>
              <a:rPr lang="en-US" sz="1400" dirty="0" err="1" smtClean="0"/>
              <a:t>segnale</a:t>
            </a:r>
            <a:r>
              <a:rPr lang="en-US" sz="1400" dirty="0" smtClean="0"/>
              <a:t> di </a:t>
            </a:r>
            <a:r>
              <a:rPr lang="en-US" sz="1400" dirty="0" err="1" smtClean="0"/>
              <a:t>lettura</a:t>
            </a:r>
            <a:endParaRPr lang="en-US" sz="1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L’operazione</a:t>
            </a:r>
            <a:r>
              <a:rPr lang="en-US" sz="1400" dirty="0" smtClean="0"/>
              <a:t> </a:t>
            </a:r>
            <a:r>
              <a:rPr lang="en-US" sz="1400" dirty="0" err="1" smtClean="0"/>
              <a:t>inizia</a:t>
            </a:r>
            <a:r>
              <a:rPr lang="en-US" sz="1400" dirty="0" smtClean="0"/>
              <a:t> </a:t>
            </a:r>
            <a:r>
              <a:rPr lang="en-US" sz="1400" dirty="0" err="1" smtClean="0"/>
              <a:t>alla</a:t>
            </a:r>
            <a:r>
              <a:rPr lang="en-US" sz="1400" dirty="0" smtClean="0"/>
              <a:t> fine del </a:t>
            </a:r>
            <a:r>
              <a:rPr lang="en-US" sz="1400" dirty="0" err="1" smtClean="0"/>
              <a:t>ciclo</a:t>
            </a:r>
            <a:r>
              <a:rPr lang="en-US" sz="1400" dirty="0" smtClean="0"/>
              <a:t> di </a:t>
            </a:r>
            <a:r>
              <a:rPr lang="en-US" sz="1400" dirty="0" err="1" smtClean="0"/>
              <a:t>percorso</a:t>
            </a:r>
            <a:r>
              <a:rPr lang="en-US" sz="1400" dirty="0" smtClean="0"/>
              <a:t> </a:t>
            </a:r>
            <a:r>
              <a:rPr lang="en-US" sz="1400" dirty="0" err="1" smtClean="0"/>
              <a:t>dati</a:t>
            </a:r>
            <a:endParaRPr lang="en-US" sz="1400" dirty="0" smtClean="0"/>
          </a:p>
          <a:p>
            <a:pPr marL="800100" lvl="1" indent="-342900">
              <a:buFont typeface="+mj-lt"/>
              <a:buAutoNum type="alphaLcParenR"/>
            </a:pPr>
            <a:r>
              <a:rPr lang="en-US" sz="1400" dirty="0" smtClean="0"/>
              <a:t>MAR e’ </a:t>
            </a:r>
            <a:r>
              <a:rPr lang="en-US" sz="1400" dirty="0" err="1" smtClean="0"/>
              <a:t>carico</a:t>
            </a:r>
            <a:endParaRPr lang="en-US" sz="14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Nel</a:t>
            </a:r>
            <a:r>
              <a:rPr lang="en-US" sz="1400" dirty="0" smtClean="0"/>
              <a:t> </a:t>
            </a:r>
            <a:r>
              <a:rPr lang="en-US" sz="1400" dirty="0" err="1" smtClean="0"/>
              <a:t>ciclo</a:t>
            </a:r>
            <a:r>
              <a:rPr lang="en-US" sz="1400" dirty="0" smtClean="0"/>
              <a:t> </a:t>
            </a:r>
            <a:r>
              <a:rPr lang="en-US" sz="1400" dirty="0" err="1" smtClean="0"/>
              <a:t>seguente</a:t>
            </a:r>
            <a:r>
              <a:rPr lang="en-US" sz="1400" dirty="0" smtClean="0"/>
              <a:t> I </a:t>
            </a:r>
            <a:r>
              <a:rPr lang="en-US" sz="1400" dirty="0" err="1" smtClean="0"/>
              <a:t>dati</a:t>
            </a:r>
            <a:r>
              <a:rPr lang="en-US" sz="1400" dirty="0" smtClean="0"/>
              <a:t> </a:t>
            </a:r>
            <a:r>
              <a:rPr lang="en-US" sz="1400" dirty="0" err="1" smtClean="0"/>
              <a:t>saranno</a:t>
            </a:r>
            <a:r>
              <a:rPr lang="en-US" sz="1400" dirty="0" smtClean="0"/>
              <a:t> in MBR o in MDR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 smtClean="0"/>
              <a:t>Usabili</a:t>
            </a:r>
            <a:r>
              <a:rPr lang="en-US" sz="1400" dirty="0" smtClean="0"/>
              <a:t> </a:t>
            </a:r>
            <a:r>
              <a:rPr lang="en-US" sz="1400" dirty="0" err="1" smtClean="0"/>
              <a:t>nel</a:t>
            </a:r>
            <a:r>
              <a:rPr lang="en-US" sz="1400" dirty="0" smtClean="0"/>
              <a:t> </a:t>
            </a:r>
            <a:r>
              <a:rPr lang="en-US" sz="1400" dirty="0" err="1" smtClean="0"/>
              <a:t>ciclo</a:t>
            </a:r>
            <a:r>
              <a:rPr lang="en-US" sz="1400" dirty="0" smtClean="0"/>
              <a:t> </a:t>
            </a:r>
            <a:r>
              <a:rPr lang="en-US" sz="1400" dirty="0" err="1" smtClean="0"/>
              <a:t>seguente</a:t>
            </a:r>
            <a:endParaRPr lang="en-US" sz="1400" dirty="0"/>
          </a:p>
        </p:txBody>
      </p:sp>
      <p:grpSp>
        <p:nvGrpSpPr>
          <p:cNvPr id="7" name="Group 81"/>
          <p:cNvGrpSpPr>
            <a:grpSpLocks/>
          </p:cNvGrpSpPr>
          <p:nvPr/>
        </p:nvGrpSpPr>
        <p:grpSpPr bwMode="auto">
          <a:xfrm>
            <a:off x="1198105" y="4049250"/>
            <a:ext cx="7260698" cy="2023354"/>
            <a:chOff x="184" y="2208"/>
            <a:chExt cx="5488" cy="1749"/>
          </a:xfrm>
        </p:grpSpPr>
        <p:sp>
          <p:nvSpPr>
            <p:cNvPr id="8" name="Rectangle 80"/>
            <p:cNvSpPr>
              <a:spLocks noChangeArrowheads="1"/>
            </p:cNvSpPr>
            <p:nvPr/>
          </p:nvSpPr>
          <p:spPr bwMode="auto">
            <a:xfrm>
              <a:off x="184" y="2963"/>
              <a:ext cx="5488" cy="26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Line 4"/>
            <p:cNvSpPr>
              <a:spLocks noChangeShapeType="1"/>
            </p:cNvSpPr>
            <p:nvPr/>
          </p:nvSpPr>
          <p:spPr bwMode="auto">
            <a:xfrm>
              <a:off x="336" y="3072"/>
              <a:ext cx="2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Line 5"/>
            <p:cNvSpPr>
              <a:spLocks noChangeShapeType="1"/>
            </p:cNvSpPr>
            <p:nvPr/>
          </p:nvSpPr>
          <p:spPr bwMode="auto">
            <a:xfrm flipV="1">
              <a:off x="576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Line 6"/>
            <p:cNvSpPr>
              <a:spLocks noChangeShapeType="1"/>
            </p:cNvSpPr>
            <p:nvPr/>
          </p:nvSpPr>
          <p:spPr bwMode="auto">
            <a:xfrm>
              <a:off x="672" y="2736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Line 7"/>
            <p:cNvSpPr>
              <a:spLocks noChangeShapeType="1"/>
            </p:cNvSpPr>
            <p:nvPr/>
          </p:nvSpPr>
          <p:spPr bwMode="auto">
            <a:xfrm flipH="1" flipV="1">
              <a:off x="848" y="2728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Line 8"/>
            <p:cNvSpPr>
              <a:spLocks noChangeShapeType="1"/>
            </p:cNvSpPr>
            <p:nvPr/>
          </p:nvSpPr>
          <p:spPr bwMode="auto">
            <a:xfrm>
              <a:off x="95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Line 9"/>
            <p:cNvSpPr>
              <a:spLocks noChangeShapeType="1"/>
            </p:cNvSpPr>
            <p:nvPr/>
          </p:nvSpPr>
          <p:spPr bwMode="auto">
            <a:xfrm flipV="1">
              <a:off x="176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Line 10"/>
            <p:cNvSpPr>
              <a:spLocks noChangeShapeType="1"/>
            </p:cNvSpPr>
            <p:nvPr/>
          </p:nvSpPr>
          <p:spPr bwMode="auto">
            <a:xfrm>
              <a:off x="1864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6" name="Line 11"/>
            <p:cNvSpPr>
              <a:spLocks noChangeShapeType="1"/>
            </p:cNvSpPr>
            <p:nvPr/>
          </p:nvSpPr>
          <p:spPr bwMode="auto">
            <a:xfrm flipH="1" flipV="1">
              <a:off x="204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Line 12"/>
            <p:cNvSpPr>
              <a:spLocks noChangeShapeType="1"/>
            </p:cNvSpPr>
            <p:nvPr/>
          </p:nvSpPr>
          <p:spPr bwMode="auto">
            <a:xfrm>
              <a:off x="2144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Line 13"/>
            <p:cNvSpPr>
              <a:spLocks noChangeShapeType="1"/>
            </p:cNvSpPr>
            <p:nvPr/>
          </p:nvSpPr>
          <p:spPr bwMode="auto">
            <a:xfrm flipV="1">
              <a:off x="2960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9" name="Line 14"/>
            <p:cNvSpPr>
              <a:spLocks noChangeShapeType="1"/>
            </p:cNvSpPr>
            <p:nvPr/>
          </p:nvSpPr>
          <p:spPr bwMode="auto">
            <a:xfrm>
              <a:off x="3056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0" name="Line 15"/>
            <p:cNvSpPr>
              <a:spLocks noChangeShapeType="1"/>
            </p:cNvSpPr>
            <p:nvPr/>
          </p:nvSpPr>
          <p:spPr bwMode="auto">
            <a:xfrm flipH="1" flipV="1">
              <a:off x="3232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" name="Line 16"/>
            <p:cNvSpPr>
              <a:spLocks noChangeShapeType="1"/>
            </p:cNvSpPr>
            <p:nvPr/>
          </p:nvSpPr>
          <p:spPr bwMode="auto">
            <a:xfrm>
              <a:off x="3328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2" name="Line 17"/>
            <p:cNvSpPr>
              <a:spLocks noChangeShapeType="1"/>
            </p:cNvSpPr>
            <p:nvPr/>
          </p:nvSpPr>
          <p:spPr bwMode="auto">
            <a:xfrm flipV="1">
              <a:off x="4144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3" name="Line 18"/>
            <p:cNvSpPr>
              <a:spLocks noChangeShapeType="1"/>
            </p:cNvSpPr>
            <p:nvPr/>
          </p:nvSpPr>
          <p:spPr bwMode="auto">
            <a:xfrm>
              <a:off x="4240" y="274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Line 19"/>
            <p:cNvSpPr>
              <a:spLocks noChangeShapeType="1"/>
            </p:cNvSpPr>
            <p:nvPr/>
          </p:nvSpPr>
          <p:spPr bwMode="auto">
            <a:xfrm flipH="1" flipV="1">
              <a:off x="4416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Text Box 21"/>
            <p:cNvSpPr txBox="1">
              <a:spLocks noChangeArrowheads="1"/>
            </p:cNvSpPr>
            <p:nvPr/>
          </p:nvSpPr>
          <p:spPr bwMode="auto">
            <a:xfrm>
              <a:off x="959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MAR=i1;rd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26" name="Line 22"/>
            <p:cNvSpPr>
              <a:spLocks noChangeShapeType="1"/>
            </p:cNvSpPr>
            <p:nvPr/>
          </p:nvSpPr>
          <p:spPr bwMode="auto">
            <a:xfrm flipV="1">
              <a:off x="13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Text Box 27"/>
            <p:cNvSpPr txBox="1">
              <a:spLocks noChangeArrowheads="1"/>
            </p:cNvSpPr>
            <p:nvPr/>
          </p:nvSpPr>
          <p:spPr bwMode="auto">
            <a:xfrm>
              <a:off x="2255" y="3312"/>
              <a:ext cx="73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MAR=i2;rd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 flipV="1">
              <a:off x="2544" y="2880"/>
              <a:ext cx="480" cy="480"/>
            </a:xfrm>
            <a:prstGeom prst="line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2571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MDR=m[i1]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784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Text Box 32"/>
            <p:cNvSpPr txBox="1">
              <a:spLocks noChangeArrowheads="1"/>
            </p:cNvSpPr>
            <p:nvPr/>
          </p:nvSpPr>
          <p:spPr bwMode="auto">
            <a:xfrm>
              <a:off x="3745" y="2208"/>
              <a:ext cx="772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solidFill>
                    <a:srgbClr val="0099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MDR=m[i2]</a:t>
              </a:r>
              <a:endParaRPr lang="it-IT" sz="1400">
                <a:solidFill>
                  <a:srgbClr val="0099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32" name="Line 33"/>
            <p:cNvSpPr>
              <a:spLocks noChangeShapeType="1"/>
            </p:cNvSpPr>
            <p:nvPr/>
          </p:nvSpPr>
          <p:spPr bwMode="auto">
            <a:xfrm>
              <a:off x="3958" y="2400"/>
              <a:ext cx="240" cy="432"/>
            </a:xfrm>
            <a:prstGeom prst="line">
              <a:avLst/>
            </a:prstGeom>
            <a:noFill/>
            <a:ln w="9525">
              <a:solidFill>
                <a:srgbClr val="0099FF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3" name="Line 62"/>
            <p:cNvSpPr>
              <a:spLocks noChangeShapeType="1"/>
            </p:cNvSpPr>
            <p:nvPr/>
          </p:nvSpPr>
          <p:spPr bwMode="auto">
            <a:xfrm>
              <a:off x="3168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4" name="Line 63"/>
            <p:cNvSpPr>
              <a:spLocks noChangeShapeType="1"/>
            </p:cNvSpPr>
            <p:nvPr/>
          </p:nvSpPr>
          <p:spPr bwMode="auto">
            <a:xfrm>
              <a:off x="4512" y="307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Line 64"/>
            <p:cNvSpPr>
              <a:spLocks noChangeShapeType="1"/>
            </p:cNvSpPr>
            <p:nvPr/>
          </p:nvSpPr>
          <p:spPr bwMode="auto">
            <a:xfrm flipV="1">
              <a:off x="5328" y="2736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6" name="AutoShape 66"/>
            <p:cNvSpPr>
              <a:spLocks/>
            </p:cNvSpPr>
            <p:nvPr/>
          </p:nvSpPr>
          <p:spPr bwMode="auto">
            <a:xfrm rot="5400000" flipV="1">
              <a:off x="3664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7" name="Line 67"/>
            <p:cNvSpPr>
              <a:spLocks noChangeShapeType="1"/>
            </p:cNvSpPr>
            <p:nvPr/>
          </p:nvSpPr>
          <p:spPr bwMode="auto">
            <a:xfrm>
              <a:off x="4352" y="2448"/>
              <a:ext cx="576" cy="432"/>
            </a:xfrm>
            <a:prstGeom prst="line">
              <a:avLst/>
            </a:prstGeom>
            <a:noFill/>
            <a:ln w="9525" cap="rnd">
              <a:solidFill>
                <a:srgbClr val="0099FF"/>
              </a:solidFill>
              <a:prstDash val="sysDot"/>
              <a:round/>
              <a:headEnd/>
              <a:tailEnd type="triangle" w="med" len="med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8" name="AutoShape 68"/>
            <p:cNvSpPr>
              <a:spLocks/>
            </p:cNvSpPr>
            <p:nvPr/>
          </p:nvSpPr>
          <p:spPr bwMode="auto">
            <a:xfrm rot="5400000" flipV="1">
              <a:off x="4848" y="2844"/>
              <a:ext cx="144" cy="264"/>
            </a:xfrm>
            <a:prstGeom prst="leftBrace">
              <a:avLst>
                <a:gd name="adj1" fmla="val 44444"/>
                <a:gd name="adj2" fmla="val 50000"/>
              </a:avLst>
            </a:prstGeom>
            <a:noFill/>
            <a:ln w="9525">
              <a:solidFill>
                <a:srgbClr val="0099FF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9" name="Line 70"/>
            <p:cNvSpPr>
              <a:spLocks noChangeShapeType="1"/>
            </p:cNvSpPr>
            <p:nvPr/>
          </p:nvSpPr>
          <p:spPr bwMode="auto">
            <a:xfrm>
              <a:off x="288" y="3888"/>
              <a:ext cx="52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0" name="Line 71"/>
            <p:cNvSpPr>
              <a:spLocks noChangeShapeType="1"/>
            </p:cNvSpPr>
            <p:nvPr/>
          </p:nvSpPr>
          <p:spPr bwMode="auto">
            <a:xfrm>
              <a:off x="76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1" name="Line 72"/>
            <p:cNvSpPr>
              <a:spLocks noChangeShapeType="1"/>
            </p:cNvSpPr>
            <p:nvPr/>
          </p:nvSpPr>
          <p:spPr bwMode="auto">
            <a:xfrm>
              <a:off x="1952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2" name="Line 73"/>
            <p:cNvSpPr>
              <a:spLocks noChangeShapeType="1"/>
            </p:cNvSpPr>
            <p:nvPr/>
          </p:nvSpPr>
          <p:spPr bwMode="auto">
            <a:xfrm>
              <a:off x="3144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3" name="Line 74"/>
            <p:cNvSpPr>
              <a:spLocks noChangeShapeType="1"/>
            </p:cNvSpPr>
            <p:nvPr/>
          </p:nvSpPr>
          <p:spPr bwMode="auto">
            <a:xfrm>
              <a:off x="4328" y="2736"/>
              <a:ext cx="0" cy="115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4" name="Text Box 76"/>
            <p:cNvSpPr txBox="1">
              <a:spLocks noChangeArrowheads="1"/>
            </p:cNvSpPr>
            <p:nvPr/>
          </p:nvSpPr>
          <p:spPr bwMode="auto">
            <a:xfrm>
              <a:off x="1028" y="3691"/>
              <a:ext cx="490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 dirty="0" err="1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</a:t>
              </a:r>
              <a:r>
                <a:rPr lang="en-GB" sz="1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n</a:t>
              </a:r>
              <a:endParaRPr lang="it-IT" sz="1400" dirty="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5" name="Text Box 77"/>
            <p:cNvSpPr txBox="1">
              <a:spLocks noChangeArrowheads="1"/>
            </p:cNvSpPr>
            <p:nvPr/>
          </p:nvSpPr>
          <p:spPr bwMode="auto">
            <a:xfrm>
              <a:off x="2209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n+1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6" name="Text Box 78"/>
            <p:cNvSpPr txBox="1">
              <a:spLocks noChangeArrowheads="1"/>
            </p:cNvSpPr>
            <p:nvPr/>
          </p:nvSpPr>
          <p:spPr bwMode="auto">
            <a:xfrm>
              <a:off x="3401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n+2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47" name="Text Box 79"/>
            <p:cNvSpPr txBox="1">
              <a:spLocks noChangeArrowheads="1"/>
            </p:cNvSpPr>
            <p:nvPr/>
          </p:nvSpPr>
          <p:spPr bwMode="auto">
            <a:xfrm>
              <a:off x="4613" y="3691"/>
              <a:ext cx="627" cy="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4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ciclo n+3</a:t>
              </a:r>
              <a:endParaRPr lang="it-IT" sz="14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48" name="Rettangolo 47"/>
          <p:cNvSpPr/>
          <p:nvPr/>
        </p:nvSpPr>
        <p:spPr>
          <a:xfrm>
            <a:off x="136589" y="5169224"/>
            <a:ext cx="18341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/>
              <a:t>Richiede</a:t>
            </a:r>
            <a:r>
              <a:rPr lang="en-US" b="1" dirty="0" smtClean="0"/>
              <a:t> </a:t>
            </a:r>
            <a:r>
              <a:rPr lang="en-US" b="1" dirty="0" err="1" smtClean="0"/>
              <a:t>piu</a:t>
            </a:r>
            <a:r>
              <a:rPr lang="en-US" b="1" dirty="0" smtClean="0"/>
              <a:t> </a:t>
            </a:r>
            <a:r>
              <a:rPr lang="en-US" b="1" dirty="0" err="1" smtClean="0"/>
              <a:t>cicli</a:t>
            </a:r>
            <a:r>
              <a:rPr lang="en-US" b="1" dirty="0" smtClean="0"/>
              <a:t>:</a:t>
            </a:r>
          </a:p>
          <a:p>
            <a:r>
              <a:rPr lang="en-US" dirty="0" err="1" smtClean="0"/>
              <a:t>Almeno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49" name="Rettangolo 48"/>
          <p:cNvSpPr/>
          <p:nvPr/>
        </p:nvSpPr>
        <p:spPr>
          <a:xfrm>
            <a:off x="4524089" y="1368077"/>
            <a:ext cx="431316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Osservazioni</a:t>
            </a:r>
            <a:r>
              <a:rPr lang="en-US" b="1" dirty="0" smtClean="0"/>
              <a:t>:</a:t>
            </a:r>
          </a:p>
          <a:p>
            <a:r>
              <a:rPr lang="en-US" dirty="0" err="1" smtClean="0"/>
              <a:t>Ipotizzare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la </a:t>
            </a:r>
            <a:r>
              <a:rPr lang="en-US" dirty="0" err="1" smtClean="0"/>
              <a:t>memoria</a:t>
            </a:r>
            <a:r>
              <a:rPr lang="en-US" dirty="0" smtClean="0"/>
              <a:t> </a:t>
            </a:r>
            <a:r>
              <a:rPr lang="en-US" dirty="0" err="1" smtClean="0"/>
              <a:t>richieda</a:t>
            </a:r>
            <a:r>
              <a:rPr lang="en-US" dirty="0" smtClean="0"/>
              <a:t> un </a:t>
            </a:r>
            <a:r>
              <a:rPr lang="en-US" dirty="0" err="1" smtClean="0"/>
              <a:t>ciclo</a:t>
            </a:r>
            <a:endParaRPr lang="en-US" dirty="0" smtClean="0"/>
          </a:p>
          <a:p>
            <a:r>
              <a:rPr lang="en-US" dirty="0" smtClean="0"/>
              <a:t>Per fare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operaione</a:t>
            </a:r>
            <a:r>
              <a:rPr lang="en-US" dirty="0" smtClean="0"/>
              <a:t>  </a:t>
            </a:r>
            <a:r>
              <a:rPr lang="en-US" dirty="0" err="1" smtClean="0"/>
              <a:t>equivale</a:t>
            </a:r>
            <a:r>
              <a:rPr lang="en-US" dirty="0" smtClean="0"/>
              <a:t> al 100% di</a:t>
            </a:r>
          </a:p>
          <a:p>
            <a:r>
              <a:rPr lang="en-US" dirty="0" err="1" smtClean="0"/>
              <a:t>successi</a:t>
            </a:r>
            <a:r>
              <a:rPr lang="en-US" dirty="0" smtClean="0"/>
              <a:t> in cache: </a:t>
            </a:r>
            <a:r>
              <a:rPr lang="en-US" b="1" dirty="0" smtClean="0"/>
              <a:t>FALSO</a:t>
            </a:r>
            <a:br>
              <a:rPr lang="en-US" b="1" dirty="0" smtClean="0"/>
            </a:br>
            <a:r>
              <a:rPr lang="en-US" b="1" dirty="0" err="1" smtClean="0"/>
              <a:t>Facciamo</a:t>
            </a:r>
            <a:r>
              <a:rPr lang="en-US" b="1" dirty="0" smtClean="0"/>
              <a:t> </a:t>
            </a:r>
            <a:r>
              <a:rPr lang="en-US" b="1" dirty="0" err="1" smtClean="0"/>
              <a:t>questa</a:t>
            </a:r>
            <a:r>
              <a:rPr lang="en-US" b="1" dirty="0" smtClean="0"/>
              <a:t> </a:t>
            </a:r>
            <a:r>
              <a:rPr lang="en-US" b="1" dirty="0" err="1" smtClean="0"/>
              <a:t>assunzione</a:t>
            </a:r>
            <a:r>
              <a:rPr lang="en-US" b="1" dirty="0" smtClean="0"/>
              <a:t> per </a:t>
            </a:r>
            <a:r>
              <a:rPr lang="en-US" b="1" dirty="0" err="1" smtClean="0"/>
              <a:t>semplicita</a:t>
            </a:r>
            <a:r>
              <a:rPr lang="en-US" b="1" dirty="0" smtClean="0"/>
              <a:t>’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122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337"/>
    </mc:Choice>
    <mc:Fallback>
      <p:transition spd="slow" advTm="132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905" y="1577699"/>
            <a:ext cx="4735272" cy="4699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ttangolo 2"/>
          <p:cNvSpPr/>
          <p:nvPr/>
        </p:nvSpPr>
        <p:spPr>
          <a:xfrm>
            <a:off x="120776" y="1592418"/>
            <a:ext cx="272594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Sappiamo </a:t>
            </a:r>
            <a:r>
              <a:rPr lang="it-IT" dirty="0"/>
              <a:t>che le istruzioni </a:t>
            </a:r>
            <a:endParaRPr lang="it-IT" dirty="0" smtClean="0"/>
          </a:p>
          <a:p>
            <a:r>
              <a:rPr lang="it-IT" dirty="0" smtClean="0"/>
              <a:t>IJVM </a:t>
            </a:r>
            <a:r>
              <a:rPr lang="it-IT" dirty="0"/>
              <a:t>fanno uso </a:t>
            </a:r>
            <a:r>
              <a:rPr lang="it-IT" dirty="0" smtClean="0"/>
              <a:t>del: </a:t>
            </a:r>
          </a:p>
          <a:p>
            <a:r>
              <a:rPr lang="it-IT" dirty="0" smtClean="0"/>
              <a:t>Program </a:t>
            </a:r>
            <a:r>
              <a:rPr lang="it-IT" dirty="0" err="1"/>
              <a:t>Counter</a:t>
            </a:r>
            <a:r>
              <a:rPr lang="it-IT" dirty="0"/>
              <a:t> (PC) e </a:t>
            </a:r>
            <a:endParaRPr lang="it-IT" dirty="0" smtClean="0"/>
          </a:p>
          <a:p>
            <a:r>
              <a:rPr lang="it-IT" dirty="0" smtClean="0"/>
              <a:t>del </a:t>
            </a:r>
            <a:r>
              <a:rPr lang="it-IT" dirty="0"/>
              <a:t>Memory </a:t>
            </a:r>
            <a:r>
              <a:rPr lang="it-IT" dirty="0" err="1"/>
              <a:t>Address</a:t>
            </a:r>
            <a:r>
              <a:rPr lang="it-IT" dirty="0"/>
              <a:t> </a:t>
            </a:r>
            <a:r>
              <a:rPr lang="it-IT" dirty="0" err="1"/>
              <a:t>Register</a:t>
            </a:r>
            <a:r>
              <a:rPr lang="it-IT" dirty="0"/>
              <a:t> (MAR</a:t>
            </a:r>
            <a:r>
              <a:rPr lang="it-IT" dirty="0" smtClean="0"/>
              <a:t>);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Per </a:t>
            </a:r>
            <a:r>
              <a:rPr lang="it-IT" dirty="0"/>
              <a:t>gestire le microistruzioni avremo bisogno di due </a:t>
            </a:r>
            <a:r>
              <a:rPr lang="it-IT" dirty="0" err="1" smtClean="0"/>
              <a:t>microregistri</a:t>
            </a:r>
            <a:r>
              <a:rPr lang="it-IT" dirty="0" smtClean="0"/>
              <a:t>: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MPC </a:t>
            </a:r>
            <a:r>
              <a:rPr lang="en-US" b="1" dirty="0"/>
              <a:t>e MIR</a:t>
            </a:r>
            <a:endParaRPr lang="en-US" dirty="0"/>
          </a:p>
        </p:txBody>
      </p:sp>
      <p:sp>
        <p:nvSpPr>
          <p:cNvPr id="4" name="Rettangolo 3"/>
          <p:cNvSpPr/>
          <p:nvPr/>
        </p:nvSpPr>
        <p:spPr>
          <a:xfrm>
            <a:off x="7116792" y="1843995"/>
            <a:ext cx="188918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smtClean="0"/>
              <a:t>MPC </a:t>
            </a:r>
            <a:r>
              <a:rPr lang="it-IT" dirty="0"/>
              <a:t>è </a:t>
            </a:r>
            <a:r>
              <a:rPr lang="it-IT" dirty="0" smtClean="0"/>
              <a:t>il registro di </a:t>
            </a:r>
            <a:r>
              <a:rPr lang="it-IT" dirty="0"/>
              <a:t>9 bit </a:t>
            </a:r>
            <a:r>
              <a:rPr lang="it-IT" dirty="0" smtClean="0"/>
              <a:t>che contiene l’indirizzo della prossima microistruzione che verrà eseguita;</a:t>
            </a:r>
          </a:p>
          <a:p>
            <a:endParaRPr lang="it-IT" dirty="0"/>
          </a:p>
          <a:p>
            <a:r>
              <a:rPr lang="it-IT" b="1" dirty="0" smtClean="0"/>
              <a:t>MIR </a:t>
            </a:r>
            <a:r>
              <a:rPr lang="it-IT" dirty="0"/>
              <a:t>è il registro che contiene la microistruzione corrente puntata da MPC;</a:t>
            </a:r>
          </a:p>
        </p:txBody>
      </p:sp>
      <p:sp>
        <p:nvSpPr>
          <p:cNvPr id="6" name="Rettangolo 5"/>
          <p:cNvSpPr/>
          <p:nvPr/>
        </p:nvSpPr>
        <p:spPr>
          <a:xfrm>
            <a:off x="2307067" y="866894"/>
            <a:ext cx="54954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Cammino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dei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dati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ed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Istruzione</a:t>
            </a:r>
            <a:endParaRPr lang="en-US" sz="2800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68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169"/>
    </mc:Choice>
    <mc:Fallback>
      <p:transition spd="slow" advTm="85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grpSp>
        <p:nvGrpSpPr>
          <p:cNvPr id="4" name="Group 11"/>
          <p:cNvGrpSpPr>
            <a:grpSpLocks/>
          </p:cNvGrpSpPr>
          <p:nvPr/>
        </p:nvGrpSpPr>
        <p:grpSpPr bwMode="auto">
          <a:xfrm>
            <a:off x="423730" y="2074324"/>
            <a:ext cx="3361427" cy="3421062"/>
            <a:chOff x="1344" y="1023"/>
            <a:chExt cx="2756" cy="2732"/>
          </a:xfrm>
        </p:grpSpPr>
        <p:pic>
          <p:nvPicPr>
            <p:cNvPr id="5" name="Picture 3" descr="Sequencer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0" y="1023"/>
              <a:ext cx="2090" cy="2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6" name="Group 8"/>
            <p:cNvGrpSpPr>
              <a:grpSpLocks/>
            </p:cNvGrpSpPr>
            <p:nvPr/>
          </p:nvGrpSpPr>
          <p:grpSpPr bwMode="auto">
            <a:xfrm>
              <a:off x="1344" y="1264"/>
              <a:ext cx="816" cy="336"/>
              <a:chOff x="1408" y="1192"/>
              <a:chExt cx="816" cy="336"/>
            </a:xfrm>
          </p:grpSpPr>
          <p:grpSp>
            <p:nvGrpSpPr>
              <p:cNvPr id="9" name="Group 7"/>
              <p:cNvGrpSpPr>
                <a:grpSpLocks/>
              </p:cNvGrpSpPr>
              <p:nvPr/>
            </p:nvGrpSpPr>
            <p:grpSpPr bwMode="auto">
              <a:xfrm>
                <a:off x="1408" y="1192"/>
                <a:ext cx="576" cy="336"/>
                <a:chOff x="1392" y="1152"/>
                <a:chExt cx="576" cy="336"/>
              </a:xfrm>
            </p:grpSpPr>
            <p:sp>
              <p:nvSpPr>
                <p:cNvPr id="11" name="Text Box 4"/>
                <p:cNvSpPr txBox="1">
                  <a:spLocks noChangeArrowheads="1"/>
                </p:cNvSpPr>
                <p:nvPr/>
              </p:nvSpPr>
              <p:spPr bwMode="auto">
                <a:xfrm>
                  <a:off x="1440" y="1195"/>
                  <a:ext cx="481" cy="2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/>
                <a:p>
                  <a:pPr algn="ctr">
                    <a:defRPr/>
                  </a:pPr>
                  <a:r>
                    <a:rPr lang="en-GB"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MBR</a:t>
                  </a:r>
                  <a:endParaRPr lang="it-IT">
                    <a:effectLst>
                      <a:outerShdw blurRad="38100" dist="38100" dir="2700000" algn="tl">
                        <a:srgbClr val="C0C0C0"/>
                      </a:outerShdw>
                    </a:effectLst>
                  </a:endParaRPr>
                </a:p>
              </p:txBody>
            </p:sp>
            <p:sp>
              <p:nvSpPr>
                <p:cNvPr id="12" name="Rectangle 5"/>
                <p:cNvSpPr>
                  <a:spLocks noChangeArrowheads="1"/>
                </p:cNvSpPr>
                <p:nvPr/>
              </p:nvSpPr>
              <p:spPr bwMode="auto">
                <a:xfrm>
                  <a:off x="1392" y="1152"/>
                  <a:ext cx="576" cy="336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spAutoFit/>
                </a:bodyPr>
                <a:lstStyle/>
                <a:p>
                  <a:pPr>
                    <a:defRPr/>
                  </a:pPr>
                  <a:endParaRPr lang="it-IT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endParaRPr>
                </a:p>
              </p:txBody>
            </p:sp>
          </p:grpSp>
          <p:sp>
            <p:nvSpPr>
              <p:cNvPr id="10" name="Line 6"/>
              <p:cNvSpPr>
                <a:spLocks noChangeShapeType="1"/>
              </p:cNvSpPr>
              <p:nvPr/>
            </p:nvSpPr>
            <p:spPr bwMode="auto">
              <a:xfrm>
                <a:off x="1984" y="1360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endParaRPr lang="it-IT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" name="Text Box 9"/>
            <p:cNvSpPr txBox="1">
              <a:spLocks noChangeArrowheads="1"/>
            </p:cNvSpPr>
            <p:nvPr/>
          </p:nvSpPr>
          <p:spPr bwMode="auto">
            <a:xfrm>
              <a:off x="1841" y="3280"/>
              <a:ext cx="185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N</a:t>
              </a:r>
              <a:endParaRPr lang="it-IT" sz="12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8" name="Text Box 10"/>
            <p:cNvSpPr txBox="1">
              <a:spLocks noChangeArrowheads="1"/>
            </p:cNvSpPr>
            <p:nvPr/>
          </p:nvSpPr>
          <p:spPr bwMode="auto">
            <a:xfrm>
              <a:off x="1847" y="3424"/>
              <a:ext cx="175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GB" sz="12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Z</a:t>
              </a:r>
              <a:endParaRPr lang="it-IT" sz="12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3" name="Rettangolo 12"/>
          <p:cNvSpPr/>
          <p:nvPr/>
        </p:nvSpPr>
        <p:spPr>
          <a:xfrm>
            <a:off x="201282" y="1291142"/>
            <a:ext cx="78299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Ad ogni ciclo di clock  (nella durata dell’impulso  </a:t>
            </a: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parte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alta del segnale del clock) si deve stabilire quale sarà la prossima microistruzione da eseguire.</a:t>
            </a:r>
          </a:p>
        </p:txBody>
      </p:sp>
      <p:sp>
        <p:nvSpPr>
          <p:cNvPr id="14" name="Rettangolo 13"/>
          <p:cNvSpPr/>
          <p:nvPr/>
        </p:nvSpPr>
        <p:spPr>
          <a:xfrm>
            <a:off x="4261449" y="2058191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2. L’indirizzo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di tale istruzione viene </a:t>
            </a: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calcolata: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in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funzione dei campi </a:t>
            </a:r>
            <a:r>
              <a:rPr lang="it-IT" altLang="en-US" sz="1600" b="1" i="1" dirty="0" err="1">
                <a:solidFill>
                  <a:srgbClr val="FFC000"/>
                </a:solidFill>
                <a:cs typeface="Times New Roman" pitchFamily="18" charset="0"/>
              </a:rPr>
              <a:t>Next_Address</a:t>
            </a:r>
            <a:r>
              <a:rPr lang="it-IT" altLang="en-US" sz="1600" i="1" dirty="0">
                <a:solidFill>
                  <a:srgbClr val="FFC000"/>
                </a:solidFill>
                <a:cs typeface="Times New Roman" pitchFamily="18" charset="0"/>
              </a:rPr>
              <a:t>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e </a:t>
            </a:r>
            <a:r>
              <a:rPr lang="it-IT" altLang="en-US" sz="1600" b="1" i="1" dirty="0">
                <a:solidFill>
                  <a:srgbClr val="FF0000"/>
                </a:solidFill>
                <a:cs typeface="Times New Roman" pitchFamily="18" charset="0"/>
              </a:rPr>
              <a:t>JAM</a:t>
            </a:r>
            <a:r>
              <a:rPr lang="it-IT" altLang="en-US" sz="1600" i="1" dirty="0">
                <a:solidFill>
                  <a:srgbClr val="FF0000"/>
                </a:solidFill>
                <a:cs typeface="Times New Roman" pitchFamily="18" charset="0"/>
              </a:rPr>
              <a:t>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della microistruzione attualmente presente in MIR</a:t>
            </a: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,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altLang="en-US" sz="1600" i="1" dirty="0" smtClean="0">
                <a:solidFill>
                  <a:srgbClr val="000099"/>
                </a:solidFill>
                <a:cs typeface="Times New Roman" pitchFamily="18" charset="0"/>
              </a:rPr>
              <a:t>e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dei </a:t>
            </a:r>
            <a:r>
              <a:rPr lang="it-IT" altLang="en-US" sz="1600" b="1" i="1" dirty="0">
                <a:solidFill>
                  <a:srgbClr val="FF0000"/>
                </a:solidFill>
                <a:cs typeface="Times New Roman" pitchFamily="18" charset="0"/>
              </a:rPr>
              <a:t>bit Z e N </a:t>
            </a:r>
            <a:r>
              <a:rPr lang="it-IT" altLang="en-US" sz="1600" i="1" dirty="0">
                <a:solidFill>
                  <a:srgbClr val="000099"/>
                </a:solidFill>
                <a:cs typeface="Times New Roman" pitchFamily="18" charset="0"/>
              </a:rPr>
              <a:t>prodotti dall’ALU (nel ciclo corrente)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o del contenuto di MBR.</a:t>
            </a:r>
            <a:endParaRPr lang="en-US" sz="1600" b="1" dirty="0"/>
          </a:p>
        </p:txBody>
      </p:sp>
      <p:graphicFrame>
        <p:nvGraphicFramePr>
          <p:cNvPr id="15" name="Ogget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2104947"/>
              </p:ext>
            </p:extLst>
          </p:nvPr>
        </p:nvGraphicFramePr>
        <p:xfrm>
          <a:off x="3928074" y="3627407"/>
          <a:ext cx="52387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Bitmap Image" r:id="rId7" imgW="5238095" imgH="2352381" progId="PBrush">
                  <p:embed/>
                </p:oleObj>
              </mc:Choice>
              <mc:Fallback>
                <p:oleObj name="Bitmap Image" r:id="rId7" imgW="5238095" imgH="2352381" progId="PBrush">
                  <p:embed/>
                  <p:pic>
                    <p:nvPicPr>
                      <p:cNvPr id="0" name="Object 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45911"/>
                      <a:stretch>
                        <a:fillRect/>
                      </a:stretch>
                    </p:blipFill>
                    <p:spPr bwMode="auto">
                      <a:xfrm>
                        <a:off x="3928074" y="3627407"/>
                        <a:ext cx="52387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ttangolo 15"/>
          <p:cNvSpPr/>
          <p:nvPr/>
        </p:nvSpPr>
        <p:spPr>
          <a:xfrm>
            <a:off x="4071072" y="3627407"/>
            <a:ext cx="1700001" cy="1273175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ttangolo 16"/>
          <p:cNvSpPr/>
          <p:nvPr/>
        </p:nvSpPr>
        <p:spPr>
          <a:xfrm>
            <a:off x="117490" y="5495386"/>
            <a:ext cx="31578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3.  L’indirizzo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calcolato viene memorizzato in MPC, e la nuova microistruzione viene copiata in MIR sul fronte di discesa del clock.</a:t>
            </a:r>
          </a:p>
        </p:txBody>
      </p:sp>
      <p:pic>
        <p:nvPicPr>
          <p:cNvPr id="18" name="Picture 19" descr="sottocicliMPC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56" y="5176267"/>
            <a:ext cx="2465388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ttangolo 18"/>
          <p:cNvSpPr/>
          <p:nvPr/>
        </p:nvSpPr>
        <p:spPr>
          <a:xfrm>
            <a:off x="5700645" y="4944112"/>
            <a:ext cx="3219068" cy="1815882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NOTA:</a:t>
            </a:r>
            <a:b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</a:br>
            <a:r>
              <a:rPr lang="it-IT" altLang="en-US" sz="1600" b="1" i="1" dirty="0" smtClean="0">
                <a:solidFill>
                  <a:srgbClr val="000099"/>
                </a:solidFill>
                <a:cs typeface="Times New Roman" pitchFamily="18" charset="0"/>
              </a:rPr>
              <a:t>IL 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LINGUAGGIO DELLE MICROISTRUZIONI DEVE SEMPRE SPECIFICARE UN </a:t>
            </a:r>
            <a:r>
              <a:rPr lang="it-IT" altLang="en-US" sz="1600" b="1" i="1" dirty="0" err="1">
                <a:solidFill>
                  <a:srgbClr val="000099"/>
                </a:solidFill>
                <a:cs typeface="Times New Roman" pitchFamily="18" charset="0"/>
              </a:rPr>
              <a:t>Next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 </a:t>
            </a:r>
            <a:r>
              <a:rPr lang="it-IT" altLang="en-US" sz="1600" b="1" i="1" dirty="0" err="1">
                <a:solidFill>
                  <a:srgbClr val="000099"/>
                </a:solidFill>
                <a:cs typeface="Times New Roman" pitchFamily="18" charset="0"/>
              </a:rPr>
              <a:t>Address</a:t>
            </a:r>
            <a:r>
              <a:rPr lang="it-IT" altLang="en-US" sz="1600" b="1" i="1" dirty="0">
                <a:solidFill>
                  <a:srgbClr val="000099"/>
                </a:solidFill>
                <a:cs typeface="Times New Roman" pitchFamily="18" charset="0"/>
              </a:rPr>
              <a:t>, NON SI SEGUE L’ORDINE SEQUENZIALE DI MEMORIZZAZIONE IN CONTROL STORE</a:t>
            </a:r>
            <a:endParaRPr lang="en-US" sz="16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74094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377"/>
    </mc:Choice>
    <mc:Fallback>
      <p:transition spd="slow" advTm="77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4" grpId="0"/>
      <p:bldP spid="16" grpId="0" animBg="1"/>
      <p:bldP spid="17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4677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Osservazioni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sul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sp>
        <p:nvSpPr>
          <p:cNvPr id="4" name="Rettangolo 3"/>
          <p:cNvSpPr/>
          <p:nvPr/>
        </p:nvSpPr>
        <p:spPr>
          <a:xfrm>
            <a:off x="369792" y="1584032"/>
            <a:ext cx="8020529" cy="39087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1600" dirty="0" smtClean="0"/>
              <a:t>Ogni </a:t>
            </a:r>
            <a:r>
              <a:rPr lang="it-IT" sz="1600" dirty="0"/>
              <a:t>microistruzione contiene l'indirizzo dell'istruzione </a:t>
            </a:r>
            <a:r>
              <a:rPr lang="it-IT" sz="1600" dirty="0" smtClean="0"/>
              <a:t>successiva;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600" dirty="0" smtClean="0"/>
              <a:t>Un'istruzione </a:t>
            </a:r>
            <a:r>
              <a:rPr lang="it-IT" sz="1600" dirty="0"/>
              <a:t>di salto condizionato solitamente viene interpretata </a:t>
            </a:r>
            <a:r>
              <a:rPr lang="it-IT" sz="1600" dirty="0" smtClean="0"/>
              <a:t>come:</a:t>
            </a:r>
          </a:p>
          <a:p>
            <a:pPr marL="800100" lvl="1" indent="-342900">
              <a:buFont typeface="+mj-lt"/>
              <a:buAutoNum type="alphaLcParenR"/>
            </a:pPr>
            <a:r>
              <a:rPr lang="it-IT" sz="1600" dirty="0" smtClean="0"/>
              <a:t>istruzione </a:t>
            </a:r>
            <a:r>
              <a:rPr lang="it-IT" sz="1600" dirty="0"/>
              <a:t>successiva </a:t>
            </a:r>
            <a:r>
              <a:rPr lang="it-IT" sz="1600" b="1" dirty="0"/>
              <a:t>se la condizione non è vera</a:t>
            </a:r>
            <a:r>
              <a:rPr lang="it-IT" sz="1600" dirty="0"/>
              <a:t>, </a:t>
            </a:r>
            <a:endParaRPr lang="it-IT" sz="1600" dirty="0" smtClean="0"/>
          </a:p>
          <a:p>
            <a:pPr marL="800100" lvl="1" indent="-342900">
              <a:buFont typeface="+mj-lt"/>
              <a:buAutoNum type="alphaLcParenR"/>
            </a:pPr>
            <a:r>
              <a:rPr lang="it-IT" sz="1600" dirty="0" smtClean="0"/>
              <a:t>salto </a:t>
            </a:r>
            <a:r>
              <a:rPr lang="it-IT" sz="1600" dirty="0"/>
              <a:t>ad un certo indirizzo </a:t>
            </a:r>
            <a:r>
              <a:rPr lang="it-IT" sz="1600" b="1" dirty="0"/>
              <a:t>se la condizione è vera</a:t>
            </a:r>
            <a:endParaRPr lang="it-IT" sz="1600" dirty="0"/>
          </a:p>
          <a:p>
            <a:endParaRPr lang="it-IT" sz="1600" dirty="0" smtClean="0"/>
          </a:p>
          <a:p>
            <a:r>
              <a:rPr lang="it-IT" sz="2000" b="1" dirty="0" smtClean="0"/>
              <a:t>Domanda : Cosa  serve per la microistruzione di SALTO?</a:t>
            </a:r>
          </a:p>
          <a:p>
            <a:r>
              <a:rPr lang="it-IT" sz="1600" dirty="0" smtClean="0"/>
              <a:t>Per eseguire, una </a:t>
            </a:r>
            <a:r>
              <a:rPr lang="it-IT" sz="1600" dirty="0"/>
              <a:t>microistruzione di salto condizionato </a:t>
            </a:r>
            <a:r>
              <a:rPr lang="it-IT" sz="1600" b="1" dirty="0"/>
              <a:t>dovrebbe specificare 2 indirizzi</a:t>
            </a:r>
            <a:r>
              <a:rPr lang="it-IT" sz="1600" dirty="0"/>
              <a:t>: </a:t>
            </a:r>
            <a:endParaRPr lang="it-IT" sz="1600" dirty="0" smtClean="0"/>
          </a:p>
          <a:p>
            <a:pPr marL="800100" lvl="1" indent="-342900">
              <a:buFont typeface="+mj-lt"/>
              <a:buAutoNum type="alphaLcParenR"/>
            </a:pPr>
            <a:r>
              <a:rPr lang="it-IT" sz="1600" dirty="0" smtClean="0"/>
              <a:t>uno </a:t>
            </a:r>
            <a:r>
              <a:rPr lang="it-IT" sz="1600" dirty="0"/>
              <a:t>è l'indirizzo dell'istruzione successiva (vedi punto 1) se la condizione non è vera, </a:t>
            </a:r>
            <a:endParaRPr lang="it-IT" sz="1600" dirty="0" smtClean="0"/>
          </a:p>
          <a:p>
            <a:pPr marL="800100" lvl="1" indent="-342900">
              <a:buFont typeface="+mj-lt"/>
              <a:buAutoNum type="alphaLcParenR"/>
            </a:pPr>
            <a:r>
              <a:rPr lang="it-IT" sz="1600" dirty="0" smtClean="0"/>
              <a:t>l'altro </a:t>
            </a:r>
            <a:r>
              <a:rPr lang="it-IT" sz="1600" dirty="0"/>
              <a:t>è l'indirizzo </a:t>
            </a:r>
            <a:r>
              <a:rPr lang="it-IT" sz="1600" dirty="0" smtClean="0"/>
              <a:t>dell'istruzione a </a:t>
            </a:r>
            <a:r>
              <a:rPr lang="it-IT" sz="1600" dirty="0"/>
              <a:t>cui saltare se la condizione è vera (vedi punto 2</a:t>
            </a:r>
            <a:r>
              <a:rPr lang="it-IT" sz="1600" dirty="0" smtClean="0"/>
              <a:t>)</a:t>
            </a:r>
          </a:p>
          <a:p>
            <a:pPr lvl="1"/>
            <a:endParaRPr lang="it-IT" sz="1600" dirty="0" smtClean="0"/>
          </a:p>
          <a:p>
            <a:pPr lvl="1"/>
            <a:endParaRPr lang="it-IT" sz="1600" dirty="0" smtClean="0"/>
          </a:p>
          <a:p>
            <a:r>
              <a:rPr lang="it-IT" sz="2000" b="1" dirty="0" smtClean="0"/>
              <a:t>Domanda </a:t>
            </a:r>
            <a:r>
              <a:rPr lang="it-IT" sz="2000" b="1" dirty="0"/>
              <a:t>: </a:t>
            </a:r>
            <a:r>
              <a:rPr lang="it-IT" sz="2000" b="1" dirty="0" smtClean="0"/>
              <a:t>Quanti Bit servono allora per l’istruzione  </a:t>
            </a:r>
            <a:r>
              <a:rPr lang="it-IT" sz="2000" b="1" dirty="0"/>
              <a:t>di SALTO</a:t>
            </a:r>
            <a:r>
              <a:rPr lang="it-IT" sz="2000" b="1" dirty="0" smtClean="0"/>
              <a:t>?</a:t>
            </a:r>
            <a:endParaRPr lang="it-IT" sz="1600" dirty="0"/>
          </a:p>
          <a:p>
            <a:r>
              <a:rPr lang="it-IT" sz="1600" dirty="0" smtClean="0"/>
              <a:t>Le </a:t>
            </a:r>
            <a:r>
              <a:rPr lang="it-IT" sz="1600" dirty="0"/>
              <a:t>microistruzioni di salto condizionato dovrebbero essere costituite da 36 + 9 bit </a:t>
            </a:r>
            <a:r>
              <a:rPr lang="it-IT" sz="1600" dirty="0" smtClean="0"/>
              <a:t/>
            </a:r>
            <a:br>
              <a:rPr lang="it-IT" sz="1600" dirty="0" smtClean="0"/>
            </a:br>
            <a:r>
              <a:rPr lang="it-IT" sz="1600" dirty="0" smtClean="0"/>
              <a:t>(Domanda su cui vorrei discuteste tra voi usando il forum: da dove vengono i 9 bit?)</a:t>
            </a:r>
            <a:endParaRPr lang="it-IT" sz="1600" dirty="0"/>
          </a:p>
          <a:p>
            <a:endParaRPr lang="en-US" sz="16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8991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43"/>
    </mc:Choice>
    <mc:Fallback>
      <p:transition spd="slow" advTm="7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4677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Osservazioni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sul</a:t>
            </a:r>
            <a:r>
              <a:rPr lang="en-GB" altLang="en-US" sz="2800" b="1" dirty="0" smtClean="0">
                <a:latin typeface="Arial" charset="0"/>
              </a:rPr>
              <a:t> </a:t>
            </a:r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sp>
        <p:nvSpPr>
          <p:cNvPr id="4" name="Rettangolo 3"/>
          <p:cNvSpPr/>
          <p:nvPr/>
        </p:nvSpPr>
        <p:spPr>
          <a:xfrm>
            <a:off x="369792" y="1584032"/>
            <a:ext cx="756604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1600" dirty="0" smtClean="0"/>
              <a:t>Le microistruzioni di salto quindi non hanno la stessa lunghezza delle altre?</a:t>
            </a:r>
          </a:p>
          <a:p>
            <a:pPr marL="800100" lvl="1" indent="-342900">
              <a:buFont typeface="+mj-lt"/>
              <a:buAutoNum type="alphaLcParenR"/>
            </a:pPr>
            <a:r>
              <a:rPr lang="it-IT" sz="1600" dirty="0" smtClean="0"/>
              <a:t>Questo non sarebbe EFFICIENTE:</a:t>
            </a:r>
          </a:p>
          <a:p>
            <a:pPr marL="1257300" lvl="2" indent="-342900">
              <a:buFont typeface="+mj-lt"/>
              <a:buAutoNum type="alphaLcParenR"/>
            </a:pPr>
            <a:r>
              <a:rPr lang="it-IT" sz="1600" dirty="0" smtClean="0"/>
              <a:t>Vogliamo istruzioni dello stesso formato</a:t>
            </a:r>
          </a:p>
          <a:p>
            <a:pPr marL="1257300" lvl="2" indent="-342900">
              <a:buFont typeface="+mj-lt"/>
              <a:buAutoNum type="alphaLcParenR"/>
            </a:pPr>
            <a:r>
              <a:rPr lang="it-IT" sz="1600" dirty="0" smtClean="0"/>
              <a:t>Non è pensabile uniformare tutte le istruzioni per contenere due indirizzi.</a:t>
            </a:r>
            <a:br>
              <a:rPr lang="it-IT" sz="1600" dirty="0" smtClean="0"/>
            </a:br>
            <a:r>
              <a:rPr lang="it-IT" sz="1600" dirty="0" smtClean="0"/>
              <a:t>(</a:t>
            </a:r>
            <a:r>
              <a:rPr lang="it-IT" sz="1600" b="1" dirty="0"/>
              <a:t>dove la maggior parte delle volte il secondo non sarebbe utilizzato</a:t>
            </a:r>
            <a:r>
              <a:rPr lang="it-IT" sz="1600" dirty="0" smtClean="0"/>
              <a:t>)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7568" y="3291157"/>
            <a:ext cx="5238750" cy="127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tangolo 5"/>
          <p:cNvSpPr/>
          <p:nvPr/>
        </p:nvSpPr>
        <p:spPr>
          <a:xfrm>
            <a:off x="2984740" y="3291157"/>
            <a:ext cx="465826" cy="12763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tangolo 6"/>
          <p:cNvSpPr/>
          <p:nvPr/>
        </p:nvSpPr>
        <p:spPr>
          <a:xfrm>
            <a:off x="335287" y="4657636"/>
            <a:ext cx="66496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La soluzione si basa sulla definizione </a:t>
            </a:r>
            <a:r>
              <a:rPr lang="it-IT" dirty="0"/>
              <a:t>di tre bit chiamati JAM:</a:t>
            </a:r>
          </a:p>
        </p:txBody>
      </p:sp>
      <p:sp>
        <p:nvSpPr>
          <p:cNvPr id="8" name="Rettangolo 7"/>
          <p:cNvSpPr/>
          <p:nvPr/>
        </p:nvSpPr>
        <p:spPr>
          <a:xfrm>
            <a:off x="577967" y="5026968"/>
            <a:ext cx="85660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b="1" dirty="0" smtClean="0"/>
              <a:t>JMPC </a:t>
            </a:r>
            <a:r>
              <a:rPr lang="it-IT" b="1" dirty="0"/>
              <a:t>= 1</a:t>
            </a:r>
            <a:r>
              <a:rPr lang="it-IT" dirty="0"/>
              <a:t>: si vuole fare un </a:t>
            </a:r>
            <a:r>
              <a:rPr lang="it-IT" b="1" dirty="0"/>
              <a:t>salto incondizionato</a:t>
            </a:r>
            <a:r>
              <a:rPr lang="it-IT" dirty="0"/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it-IT" b="1" dirty="0" smtClean="0"/>
              <a:t>JAMN </a:t>
            </a:r>
            <a:r>
              <a:rPr lang="it-IT" b="1" dirty="0"/>
              <a:t>= 1</a:t>
            </a:r>
            <a:r>
              <a:rPr lang="it-IT" dirty="0"/>
              <a:t>: si vuole fare un </a:t>
            </a:r>
            <a:r>
              <a:rPr lang="it-IT" b="1" dirty="0"/>
              <a:t>salto condizionato </a:t>
            </a:r>
            <a:r>
              <a:rPr lang="it-IT" dirty="0"/>
              <a:t>se il risultato dell’ultima operazione è stato </a:t>
            </a:r>
            <a:r>
              <a:rPr lang="it-IT" b="1" dirty="0"/>
              <a:t>negativo</a:t>
            </a:r>
            <a:r>
              <a:rPr lang="it-IT" dirty="0"/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it-IT" b="1" dirty="0" smtClean="0"/>
              <a:t>JAMZ </a:t>
            </a:r>
            <a:r>
              <a:rPr lang="it-IT" b="1" dirty="0"/>
              <a:t>= 1</a:t>
            </a:r>
            <a:r>
              <a:rPr lang="it-IT" dirty="0"/>
              <a:t>: si vuole fare un </a:t>
            </a:r>
            <a:r>
              <a:rPr lang="it-IT" b="1" dirty="0"/>
              <a:t>salto condizionato </a:t>
            </a:r>
            <a:r>
              <a:rPr lang="it-IT" dirty="0"/>
              <a:t>se il risultato dell’ultima operazione è stato uguale a </a:t>
            </a:r>
            <a:r>
              <a:rPr lang="it-IT" b="1" dirty="0"/>
              <a:t>zero</a:t>
            </a:r>
            <a:r>
              <a:rPr lang="it-IT" dirty="0"/>
              <a:t>;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4682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963"/>
    </mc:Choice>
    <mc:Fallback>
      <p:transition spd="slow" advTm="89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2307067" y="866894"/>
            <a:ext cx="1781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en-US" sz="2800" b="1" dirty="0" err="1" smtClean="0">
                <a:latin typeface="Arial" charset="0"/>
              </a:rPr>
              <a:t>Controllo</a:t>
            </a:r>
            <a:endParaRPr 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844" y="1390114"/>
            <a:ext cx="5238750" cy="127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ttangolo 3"/>
          <p:cNvSpPr/>
          <p:nvPr/>
        </p:nvSpPr>
        <p:spPr>
          <a:xfrm>
            <a:off x="417784" y="2755057"/>
            <a:ext cx="73410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dirty="0" smtClean="0"/>
              <a:t>Se non  si vuole saltare allora </a:t>
            </a:r>
            <a:r>
              <a:rPr lang="it-IT" b="1" dirty="0"/>
              <a:t>JAM = 000</a:t>
            </a:r>
            <a:r>
              <a:rPr lang="it-IT" dirty="0" smtClean="0"/>
              <a:t>, (nessun </a:t>
            </a:r>
            <a:r>
              <a:rPr lang="it-IT" dirty="0"/>
              <a:t>salto </a:t>
            </a:r>
            <a:r>
              <a:rPr lang="it-IT" dirty="0" smtClean="0"/>
              <a:t>condizionato):</a:t>
            </a:r>
            <a:endParaRPr lang="it-IT" dirty="0"/>
          </a:p>
          <a:p>
            <a:pPr lvl="1"/>
            <a:r>
              <a:rPr lang="it-IT" b="1" dirty="0" smtClean="0"/>
              <a:t>NOTA:</a:t>
            </a:r>
            <a:r>
              <a:rPr lang="it-IT" dirty="0" smtClean="0"/>
              <a:t> </a:t>
            </a:r>
            <a:br>
              <a:rPr lang="it-IT" dirty="0" smtClean="0"/>
            </a:br>
            <a:r>
              <a:rPr lang="it-IT" dirty="0" smtClean="0"/>
              <a:t>In </a:t>
            </a:r>
            <a:r>
              <a:rPr lang="it-IT" dirty="0"/>
              <a:t>realtà, </a:t>
            </a:r>
            <a:r>
              <a:rPr lang="it-IT" dirty="0" smtClean="0"/>
              <a:t>continuare </a:t>
            </a:r>
            <a:r>
              <a:rPr lang="it-IT" dirty="0"/>
              <a:t>l’esecuzione del microcodice a NEXT_ADDRESS corrisponda a </a:t>
            </a:r>
            <a:r>
              <a:rPr lang="it-IT" dirty="0" smtClean="0"/>
              <a:t>dire: </a:t>
            </a:r>
            <a:r>
              <a:rPr lang="en-US" dirty="0" smtClean="0"/>
              <a:t>GOTONEXT_ADDRESS </a:t>
            </a:r>
            <a:r>
              <a:rPr lang="it-IT" dirty="0" smtClean="0"/>
              <a:t>Per </a:t>
            </a:r>
            <a:r>
              <a:rPr lang="it-IT" dirty="0"/>
              <a:t>brevità si preferisce semplicemente indicare </a:t>
            </a:r>
            <a:r>
              <a:rPr lang="it-IT" dirty="0" smtClean="0"/>
              <a:t>NEXT_ADDRESS (</a:t>
            </a:r>
            <a:r>
              <a:rPr lang="it-IT" b="1" dirty="0" smtClean="0"/>
              <a:t>SALTO INCONDIZIONATO</a:t>
            </a:r>
            <a:r>
              <a:rPr lang="it-IT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endParaRPr lang="it-IT" dirty="0"/>
          </a:p>
          <a:p>
            <a:pPr marL="800100" lvl="1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Per fare un SALTO i </a:t>
            </a:r>
            <a:r>
              <a:rPr lang="it-IT" dirty="0" err="1" smtClean="0"/>
              <a:t>but</a:t>
            </a:r>
            <a:r>
              <a:rPr lang="it-IT" dirty="0" smtClean="0"/>
              <a:t> </a:t>
            </a:r>
            <a:r>
              <a:rPr lang="it-IT" b="1" dirty="0" smtClean="0"/>
              <a:t>JAM saranno diversi </a:t>
            </a:r>
            <a:r>
              <a:rPr lang="it-IT" b="1" dirty="0"/>
              <a:t>da </a:t>
            </a:r>
            <a:r>
              <a:rPr lang="it-IT" b="1" dirty="0" smtClean="0"/>
              <a:t>000</a:t>
            </a:r>
            <a:r>
              <a:rPr lang="it-IT" dirty="0" smtClean="0"/>
              <a:t>:</a:t>
            </a:r>
          </a:p>
          <a:p>
            <a:pPr lvl="1"/>
            <a:r>
              <a:rPr lang="it-IT" dirty="0" smtClean="0"/>
              <a:t>sarà </a:t>
            </a:r>
            <a:r>
              <a:rPr lang="it-IT" dirty="0"/>
              <a:t>necessario esaminare i bit N e Z controllati dall’ALU 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(</a:t>
            </a:r>
            <a:r>
              <a:rPr lang="it-IT" dirty="0"/>
              <a:t>e per sicurezza, memorizzati in un </a:t>
            </a:r>
            <a:r>
              <a:rPr lang="it-IT" dirty="0" err="1"/>
              <a:t>FlipFlop</a:t>
            </a:r>
            <a:r>
              <a:rPr lang="it-IT" dirty="0"/>
              <a:t>) e capire dove saltare</a:t>
            </a:r>
          </a:p>
        </p:txBody>
      </p:sp>
      <p:sp>
        <p:nvSpPr>
          <p:cNvPr id="5" name="Rettangolo 4"/>
          <p:cNvSpPr/>
          <p:nvPr/>
        </p:nvSpPr>
        <p:spPr>
          <a:xfrm>
            <a:off x="3124200" y="139011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b="1" dirty="0"/>
              <a:t>000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7274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32"/>
    </mc:Choice>
    <mc:Fallback>
      <p:transition spd="slow" advTm="80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0.3|15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|36.5|13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5.2|17.3|5.1|26.5|4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6|4|3|2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2.8|1.8|33.7|5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7.4|21.2|23.9|17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29.1|9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7|12.3|22|7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5|109.3|31.8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8949</TotalTime>
  <Words>2055</Words>
  <Application>Microsoft Office PowerPoint</Application>
  <PresentationFormat>Presentazione su schermo (4:3)</PresentationFormat>
  <Paragraphs>419</Paragraphs>
  <Slides>32</Slides>
  <Notes>0</Notes>
  <HiddenSlides>0</HiddenSlides>
  <MMClips>32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Server OLE incorporati</vt:lpstr>
      </vt:variant>
      <vt:variant>
        <vt:i4>2</vt:i4>
      </vt:variant>
      <vt:variant>
        <vt:lpstr>Titoli diapositive</vt:lpstr>
      </vt:variant>
      <vt:variant>
        <vt:i4>32</vt:i4>
      </vt:variant>
    </vt:vector>
  </HeadingPairs>
  <TitlesOfParts>
    <vt:vector size="35" baseType="lpstr">
      <vt:lpstr>Tema di Office</vt:lpstr>
      <vt:lpstr>Bitmap Image</vt:lpstr>
      <vt:lpstr>Immagine bitmap</vt:lpstr>
      <vt:lpstr>CORSO DI ARCHITETTURA DEGLI ELABORATORI II A.A. 2019-2020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Un formato simbolico per le microistruzioni: linguaggio MAL</vt:lpstr>
      <vt:lpstr>Il linguaggio MAL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roberta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roberta dri</dc:creator>
  <cp:lastModifiedBy>AlienwareSLY</cp:lastModifiedBy>
  <cp:revision>145</cp:revision>
  <dcterms:created xsi:type="dcterms:W3CDTF">2012-10-05T07:46:48Z</dcterms:created>
  <dcterms:modified xsi:type="dcterms:W3CDTF">2020-03-24T17:55:38Z</dcterms:modified>
</cp:coreProperties>
</file>